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  <p:sldMasterId id="2147483792" r:id="rId14"/>
  </p:sldMasterIdLst>
  <p:notesMasterIdLst>
    <p:notesMasterId r:id="rId16"/>
  </p:notesMasterIdLst>
  <p:sldIdLst>
    <p:sldId id="256" r:id="rId15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330" r:id="rId89"/>
    <p:sldId id="343" r:id="rId90"/>
    <p:sldId id="332" r:id="rId91"/>
    <p:sldId id="362" r:id="rId92"/>
    <p:sldId id="334" r:id="rId93"/>
    <p:sldId id="335" r:id="rId94"/>
    <p:sldId id="336" r:id="rId95"/>
    <p:sldId id="337" r:id="rId96"/>
    <p:sldId id="338" r:id="rId97"/>
    <p:sldId id="339" r:id="rId98"/>
    <p:sldId id="345" r:id="rId99"/>
    <p:sldId id="359" r:id="rId100"/>
    <p:sldId id="360" r:id="rId101"/>
    <p:sldId id="361" r:id="rId102"/>
  </p:sldIdLst>
  <p:sldSz cx="10693400" cy="7559675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23724F"/>
    <a:srgbClr val="6E8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75" d="100"/>
          <a:sy n="75" d="100"/>
        </p:scale>
        <p:origin x="1341" y="53"/>
      </p:cViewPr>
      <p:guideLst>
        <p:guide orient="horz" pos="2494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33" cy="72033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4.xml"/><Relationship Id="rId98" Type="http://schemas.openxmlformats.org/officeDocument/2006/relationships/slide" Target="slides/slide83.xml"/><Relationship Id="rId97" Type="http://schemas.openxmlformats.org/officeDocument/2006/relationships/slide" Target="slides/slide82.xml"/><Relationship Id="rId96" Type="http://schemas.openxmlformats.org/officeDocument/2006/relationships/slide" Target="slides/slide81.xml"/><Relationship Id="rId95" Type="http://schemas.openxmlformats.org/officeDocument/2006/relationships/slide" Target="slides/slide80.xml"/><Relationship Id="rId94" Type="http://schemas.openxmlformats.org/officeDocument/2006/relationships/slide" Target="slides/slide79.xml"/><Relationship Id="rId93" Type="http://schemas.openxmlformats.org/officeDocument/2006/relationships/slide" Target="slides/slide78.xml"/><Relationship Id="rId92" Type="http://schemas.openxmlformats.org/officeDocument/2006/relationships/slide" Target="slides/slide77.xml"/><Relationship Id="rId91" Type="http://schemas.openxmlformats.org/officeDocument/2006/relationships/slide" Target="slides/slide76.xml"/><Relationship Id="rId90" Type="http://schemas.openxmlformats.org/officeDocument/2006/relationships/slide" Target="slides/slide75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4.xml"/><Relationship Id="rId88" Type="http://schemas.openxmlformats.org/officeDocument/2006/relationships/slide" Target="slides/slide73.xml"/><Relationship Id="rId87" Type="http://schemas.openxmlformats.org/officeDocument/2006/relationships/slide" Target="slides/slide72.xml"/><Relationship Id="rId86" Type="http://schemas.openxmlformats.org/officeDocument/2006/relationships/slide" Target="slides/slide71.xml"/><Relationship Id="rId85" Type="http://schemas.openxmlformats.org/officeDocument/2006/relationships/slide" Target="slides/slide70.xml"/><Relationship Id="rId84" Type="http://schemas.openxmlformats.org/officeDocument/2006/relationships/slide" Target="slides/slide69.xml"/><Relationship Id="rId83" Type="http://schemas.openxmlformats.org/officeDocument/2006/relationships/slide" Target="slides/slide68.xml"/><Relationship Id="rId82" Type="http://schemas.openxmlformats.org/officeDocument/2006/relationships/slide" Target="slides/slide67.xml"/><Relationship Id="rId81" Type="http://schemas.openxmlformats.org/officeDocument/2006/relationships/slide" Target="slides/slide66.xml"/><Relationship Id="rId80" Type="http://schemas.openxmlformats.org/officeDocument/2006/relationships/slide" Target="slides/slide65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4.xml"/><Relationship Id="rId78" Type="http://schemas.openxmlformats.org/officeDocument/2006/relationships/slide" Target="slides/slide63.xml"/><Relationship Id="rId77" Type="http://schemas.openxmlformats.org/officeDocument/2006/relationships/slide" Target="slides/slide62.xml"/><Relationship Id="rId76" Type="http://schemas.openxmlformats.org/officeDocument/2006/relationships/slide" Target="slides/slide61.xml"/><Relationship Id="rId75" Type="http://schemas.openxmlformats.org/officeDocument/2006/relationships/slide" Target="slides/slide60.xml"/><Relationship Id="rId74" Type="http://schemas.openxmlformats.org/officeDocument/2006/relationships/slide" Target="slides/slide59.xml"/><Relationship Id="rId73" Type="http://schemas.openxmlformats.org/officeDocument/2006/relationships/slide" Target="slides/slide58.xml"/><Relationship Id="rId72" Type="http://schemas.openxmlformats.org/officeDocument/2006/relationships/slide" Target="slides/slide57.xml"/><Relationship Id="rId71" Type="http://schemas.openxmlformats.org/officeDocument/2006/relationships/slide" Target="slides/slide56.xml"/><Relationship Id="rId70" Type="http://schemas.openxmlformats.org/officeDocument/2006/relationships/slide" Target="slides/slide55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4.xml"/><Relationship Id="rId68" Type="http://schemas.openxmlformats.org/officeDocument/2006/relationships/slide" Target="slides/slide53.xml"/><Relationship Id="rId67" Type="http://schemas.openxmlformats.org/officeDocument/2006/relationships/slide" Target="slides/slide52.xml"/><Relationship Id="rId66" Type="http://schemas.openxmlformats.org/officeDocument/2006/relationships/slide" Target="slides/slide51.xml"/><Relationship Id="rId65" Type="http://schemas.openxmlformats.org/officeDocument/2006/relationships/slide" Target="slides/slide50.xml"/><Relationship Id="rId64" Type="http://schemas.openxmlformats.org/officeDocument/2006/relationships/slide" Target="slides/slide49.xml"/><Relationship Id="rId63" Type="http://schemas.openxmlformats.org/officeDocument/2006/relationships/slide" Target="slides/slide48.xml"/><Relationship Id="rId62" Type="http://schemas.openxmlformats.org/officeDocument/2006/relationships/slide" Target="slides/slide47.xml"/><Relationship Id="rId61" Type="http://schemas.openxmlformats.org/officeDocument/2006/relationships/slide" Target="slides/slide46.xml"/><Relationship Id="rId60" Type="http://schemas.openxmlformats.org/officeDocument/2006/relationships/slide" Target="slides/slide45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4.xml"/><Relationship Id="rId58" Type="http://schemas.openxmlformats.org/officeDocument/2006/relationships/slide" Target="slides/slide43.xml"/><Relationship Id="rId57" Type="http://schemas.openxmlformats.org/officeDocument/2006/relationships/slide" Target="slides/slide42.xml"/><Relationship Id="rId56" Type="http://schemas.openxmlformats.org/officeDocument/2006/relationships/slide" Target="slides/slide41.xml"/><Relationship Id="rId55" Type="http://schemas.openxmlformats.org/officeDocument/2006/relationships/slide" Target="slides/slide40.xml"/><Relationship Id="rId54" Type="http://schemas.openxmlformats.org/officeDocument/2006/relationships/slide" Target="slides/slide39.xml"/><Relationship Id="rId53" Type="http://schemas.openxmlformats.org/officeDocument/2006/relationships/slide" Target="slides/slide38.xml"/><Relationship Id="rId52" Type="http://schemas.openxmlformats.org/officeDocument/2006/relationships/slide" Target="slides/slide37.xml"/><Relationship Id="rId51" Type="http://schemas.openxmlformats.org/officeDocument/2006/relationships/slide" Target="slides/slide36.xml"/><Relationship Id="rId50" Type="http://schemas.openxmlformats.org/officeDocument/2006/relationships/slide" Target="slides/slide3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4.xml"/><Relationship Id="rId48" Type="http://schemas.openxmlformats.org/officeDocument/2006/relationships/slide" Target="slides/slide33.xml"/><Relationship Id="rId47" Type="http://schemas.openxmlformats.org/officeDocument/2006/relationships/slide" Target="slides/slide32.xml"/><Relationship Id="rId46" Type="http://schemas.openxmlformats.org/officeDocument/2006/relationships/slide" Target="slides/slide31.xml"/><Relationship Id="rId45" Type="http://schemas.openxmlformats.org/officeDocument/2006/relationships/slide" Target="slides/slide30.xml"/><Relationship Id="rId44" Type="http://schemas.openxmlformats.org/officeDocument/2006/relationships/slide" Target="slides/slide29.xml"/><Relationship Id="rId43" Type="http://schemas.openxmlformats.org/officeDocument/2006/relationships/slide" Target="slides/slide28.xml"/><Relationship Id="rId42" Type="http://schemas.openxmlformats.org/officeDocument/2006/relationships/slide" Target="slides/slide27.xml"/><Relationship Id="rId41" Type="http://schemas.openxmlformats.org/officeDocument/2006/relationships/slide" Target="slides/slide26.xml"/><Relationship Id="rId40" Type="http://schemas.openxmlformats.org/officeDocument/2006/relationships/slide" Target="slides/slide2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4.xml"/><Relationship Id="rId38" Type="http://schemas.openxmlformats.org/officeDocument/2006/relationships/slide" Target="slides/slide23.xml"/><Relationship Id="rId37" Type="http://schemas.openxmlformats.org/officeDocument/2006/relationships/slide" Target="slides/slide22.xml"/><Relationship Id="rId36" Type="http://schemas.openxmlformats.org/officeDocument/2006/relationships/slide" Target="slides/slide21.xml"/><Relationship Id="rId35" Type="http://schemas.openxmlformats.org/officeDocument/2006/relationships/slide" Target="slides/slide20.xml"/><Relationship Id="rId34" Type="http://schemas.openxmlformats.org/officeDocument/2006/relationships/slide" Target="slides/slide19.xml"/><Relationship Id="rId33" Type="http://schemas.openxmlformats.org/officeDocument/2006/relationships/slide" Target="slides/slide18.xml"/><Relationship Id="rId32" Type="http://schemas.openxmlformats.org/officeDocument/2006/relationships/slide" Target="slides/slide17.xml"/><Relationship Id="rId31" Type="http://schemas.openxmlformats.org/officeDocument/2006/relationships/slide" Target="slides/slide16.xml"/><Relationship Id="rId30" Type="http://schemas.openxmlformats.org/officeDocument/2006/relationships/slide" Target="slides/slide1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8" Type="http://schemas.openxmlformats.org/officeDocument/2006/relationships/slide" Target="slides/slide13.xml"/><Relationship Id="rId27" Type="http://schemas.openxmlformats.org/officeDocument/2006/relationships/slide" Target="slides/slide12.xml"/><Relationship Id="rId26" Type="http://schemas.openxmlformats.org/officeDocument/2006/relationships/slide" Target="slides/slide11.xml"/><Relationship Id="rId25" Type="http://schemas.openxmlformats.org/officeDocument/2006/relationships/slide" Target="slides/slide10.xml"/><Relationship Id="rId24" Type="http://schemas.openxmlformats.org/officeDocument/2006/relationships/slide" Target="slides/slide9.xml"/><Relationship Id="rId23" Type="http://schemas.openxmlformats.org/officeDocument/2006/relationships/slide" Target="slides/slide8.xml"/><Relationship Id="rId22" Type="http://schemas.openxmlformats.org/officeDocument/2006/relationships/slide" Target="slides/slide7.xml"/><Relationship Id="rId21" Type="http://schemas.openxmlformats.org/officeDocument/2006/relationships/slide" Target="slides/slide6.xml"/><Relationship Id="rId20" Type="http://schemas.openxmlformats.org/officeDocument/2006/relationships/slide" Target="slides/slide5.xml"/><Relationship Id="rId2" Type="http://schemas.openxmlformats.org/officeDocument/2006/relationships/theme" Target="theme/theme1.xml"/><Relationship Id="rId19" Type="http://schemas.openxmlformats.org/officeDocument/2006/relationships/slide" Target="slides/slide4.xml"/><Relationship Id="rId18" Type="http://schemas.openxmlformats.org/officeDocument/2006/relationships/slide" Target="slides/slide3.xml"/><Relationship Id="rId17" Type="http://schemas.openxmlformats.org/officeDocument/2006/relationships/slide" Target="slides/slide2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5" Type="http://schemas.openxmlformats.org/officeDocument/2006/relationships/tableStyles" Target="tableStyles.xml"/><Relationship Id="rId104" Type="http://schemas.openxmlformats.org/officeDocument/2006/relationships/viewProps" Target="viewProps.xml"/><Relationship Id="rId103" Type="http://schemas.openxmlformats.org/officeDocument/2006/relationships/presProps" Target="presProps.xml"/><Relationship Id="rId102" Type="http://schemas.openxmlformats.org/officeDocument/2006/relationships/slide" Target="slides/slide87.xml"/><Relationship Id="rId101" Type="http://schemas.openxmlformats.org/officeDocument/2006/relationships/slide" Target="slides/slide86.xml"/><Relationship Id="rId100" Type="http://schemas.openxmlformats.org/officeDocument/2006/relationships/slide" Target="slides/slide85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6307" y="1143000"/>
            <a:ext cx="436538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b="1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 i="1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2" Type="http://schemas.openxmlformats.org/officeDocument/2006/relationships/theme" Target="../theme/theme10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2" Type="http://schemas.openxmlformats.org/officeDocument/2006/relationships/theme" Target="../theme/theme11.xml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2" Type="http://schemas.openxmlformats.org/officeDocument/2006/relationships/theme" Target="../theme/theme12.xml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4.xml"/><Relationship Id="rId12" Type="http://schemas.openxmlformats.org/officeDocument/2006/relationships/theme" Target="../theme/theme13.xml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33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2" Type="http://schemas.openxmlformats.org/officeDocument/2006/relationships/theme" Target="../theme/theme9.xml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43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44" name="日期占位符 4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10245" name="页脚占位符 5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10246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267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1268" name="日期占位符 3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1126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1127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2291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2292" name="日期占位符 3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1229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1229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195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196" name="日期占位符 1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197" name="页脚占位符 2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819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2" name="日期占位符 3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205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205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076" name="日期占位符 3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3077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307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099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100" name="日期占位符 3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124" name="日期占位符 4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125" name="页脚占位符 5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126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147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148" name="日期占位符 6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149" name="页脚占位符 7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150" name="灯片编号占位符 8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171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172" name="日期占位符 2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7173" name="页脚占位符 3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174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195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196" name="日期占位符 1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197" name="页脚占位符 2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819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19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220" name="日期占位符 4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9221" name="页脚占位符 5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22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84.xml"/><Relationship Id="rId4" Type="http://schemas.openxmlformats.org/officeDocument/2006/relationships/image" Target="../media/image27.png"/><Relationship Id="rId3" Type="http://schemas.openxmlformats.org/officeDocument/2006/relationships/oleObject" Target="../embeddings/oleObject2.bin"/><Relationship Id="rId2" Type="http://schemas.openxmlformats.org/officeDocument/2006/relationships/oleObject" Target="../embeddings/oleObject1.bin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84.xml"/><Relationship Id="rId4" Type="http://schemas.openxmlformats.org/officeDocument/2006/relationships/image" Target="../media/image28.png"/><Relationship Id="rId3" Type="http://schemas.openxmlformats.org/officeDocument/2006/relationships/oleObject" Target="../embeddings/oleObject5.bin"/><Relationship Id="rId2" Type="http://schemas.openxmlformats.org/officeDocument/2006/relationships/oleObject" Target="../embeddings/oleObject4.bin"/><Relationship Id="rId1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84.xml"/><Relationship Id="rId3" Type="http://schemas.openxmlformats.org/officeDocument/2006/relationships/image" Target="../media/image34.png"/><Relationship Id="rId2" Type="http://schemas.openxmlformats.org/officeDocument/2006/relationships/oleObject" Target="../embeddings/oleObject6.bin"/><Relationship Id="rId1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84.xml"/><Relationship Id="rId3" Type="http://schemas.openxmlformats.org/officeDocument/2006/relationships/image" Target="../media/image35.wmf"/><Relationship Id="rId2" Type="http://schemas.openxmlformats.org/officeDocument/2006/relationships/oleObject" Target="../embeddings/oleObject7.bin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4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43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44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45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47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84.xml"/><Relationship Id="rId3" Type="http://schemas.openxmlformats.org/officeDocument/2006/relationships/image" Target="../media/image49.wmf"/><Relationship Id="rId2" Type="http://schemas.openxmlformats.org/officeDocument/2006/relationships/oleObject" Target="../embeddings/oleObject8.bin"/><Relationship Id="rId1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50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5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5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5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54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55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56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57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58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59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60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6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6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63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64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65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66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84.xml"/><Relationship Id="rId3" Type="http://schemas.openxmlformats.org/officeDocument/2006/relationships/oleObject" Target="../embeddings/oleObject10.bin"/><Relationship Id="rId2" Type="http://schemas.openxmlformats.org/officeDocument/2006/relationships/oleObject" Target="../embeddings/oleObject9.bin"/><Relationship Id="rId1" Type="http://schemas.openxmlformats.org/officeDocument/2006/relationships/image" Target="../media/image67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84.xml"/><Relationship Id="rId3" Type="http://schemas.openxmlformats.org/officeDocument/2006/relationships/oleObject" Target="../embeddings/oleObject12.bin"/><Relationship Id="rId2" Type="http://schemas.openxmlformats.org/officeDocument/2006/relationships/oleObject" Target="../embeddings/oleObject11.bin"/><Relationship Id="rId1" Type="http://schemas.openxmlformats.org/officeDocument/2006/relationships/image" Target="../media/image68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69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0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2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3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4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5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6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84.xml"/><Relationship Id="rId3" Type="http://schemas.openxmlformats.org/officeDocument/2006/relationships/image" Target="../media/image77.wmf"/><Relationship Id="rId2" Type="http://schemas.openxmlformats.org/officeDocument/2006/relationships/oleObject" Target="../embeddings/oleObject13.bin"/><Relationship Id="rId1" Type="http://schemas.openxmlformats.org/officeDocument/2006/relationships/image" Target="../media/image76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8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4.xml"/><Relationship Id="rId2" Type="http://schemas.openxmlformats.org/officeDocument/2006/relationships/image" Target="../media/image79.png"/><Relationship Id="rId1" Type="http://schemas.openxmlformats.org/officeDocument/2006/relationships/image" Target="../media/image78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80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8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84.xml"/><Relationship Id="rId3" Type="http://schemas.openxmlformats.org/officeDocument/2006/relationships/image" Target="../media/image83.wmf"/><Relationship Id="rId2" Type="http://schemas.openxmlformats.org/officeDocument/2006/relationships/oleObject" Target="../embeddings/oleObject14.bin"/><Relationship Id="rId1" Type="http://schemas.openxmlformats.org/officeDocument/2006/relationships/image" Target="../media/image82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84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85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86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84.xml"/><Relationship Id="rId3" Type="http://schemas.openxmlformats.org/officeDocument/2006/relationships/image" Target="../media/image87.wmf"/><Relationship Id="rId2" Type="http://schemas.openxmlformats.org/officeDocument/2006/relationships/oleObject" Target="../embeddings/oleObject15.bin"/><Relationship Id="rId1" Type="http://schemas.openxmlformats.org/officeDocument/2006/relationships/image" Target="../media/image86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9.xml"/><Relationship Id="rId1" Type="http://schemas.openxmlformats.org/officeDocument/2006/relationships/image" Target="../media/image57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9.xml"/><Relationship Id="rId1" Type="http://schemas.openxmlformats.org/officeDocument/2006/relationships/image" Target="../media/image57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9.xml"/><Relationship Id="rId1" Type="http://schemas.openxmlformats.org/officeDocument/2006/relationships/image" Target="../media/image5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31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3048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5" name="TextBox 2"/>
          <p:cNvSpPr txBox="1"/>
          <p:nvPr/>
        </p:nvSpPr>
        <p:spPr>
          <a:xfrm>
            <a:off x="2424113" y="1028700"/>
            <a:ext cx="5780087" cy="9366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7315"/>
              </a:lnSpc>
            </a:pPr>
            <a:r>
              <a:rPr lang="en-US" altLang="zh-CN" sz="66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</a:t>
            </a:r>
            <a:r>
              <a:rPr lang="en-US" altLang="zh-CN" sz="52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ECURRENCE </a:t>
            </a:r>
            <a:r>
              <a:rPr lang="en-US" altLang="zh-CN" sz="66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&amp;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6" name="TextBox 3"/>
          <p:cNvSpPr txBox="1"/>
          <p:nvPr/>
        </p:nvSpPr>
        <p:spPr>
          <a:xfrm>
            <a:off x="1250950" y="2036763"/>
            <a:ext cx="8188325" cy="9350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7315"/>
              </a:lnSpc>
            </a:pPr>
            <a:r>
              <a:rPr lang="en-US" altLang="zh-CN" sz="66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sz="52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IVIDE</a:t>
            </a:r>
            <a:r>
              <a:rPr lang="en-US" altLang="zh-CN" sz="66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</a:t>
            </a:r>
            <a:r>
              <a:rPr lang="en-US" altLang="zh-CN" sz="52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AND</a:t>
            </a:r>
            <a:r>
              <a:rPr lang="en-US" altLang="zh-CN" sz="66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-C</a:t>
            </a:r>
            <a:r>
              <a:rPr lang="en-US" altLang="zh-CN" sz="52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7" name="TextBox 4"/>
          <p:cNvSpPr txBox="1"/>
          <p:nvPr/>
        </p:nvSpPr>
        <p:spPr>
          <a:xfrm>
            <a:off x="4448175" y="4037013"/>
            <a:ext cx="2379663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sz="2600" b="1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Prof. Zhenyu He</a:t>
            </a:r>
            <a:endParaRPr lang="en-US" sz="2600" b="1" dirty="0">
              <a:solidFill>
                <a:srgbClr val="575F6D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3318" name="TextBox 6"/>
          <p:cNvSpPr txBox="1"/>
          <p:nvPr/>
        </p:nvSpPr>
        <p:spPr>
          <a:xfrm>
            <a:off x="3105150" y="4968875"/>
            <a:ext cx="7115175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b="1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Harbin Institute of Technology, Shenzhen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9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253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1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2" name="TextBox 3"/>
          <p:cNvSpPr txBox="1"/>
          <p:nvPr/>
        </p:nvSpPr>
        <p:spPr>
          <a:xfrm>
            <a:off x="2139950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3" name="TextBox 4"/>
          <p:cNvSpPr txBox="1"/>
          <p:nvPr/>
        </p:nvSpPr>
        <p:spPr>
          <a:xfrm>
            <a:off x="3162300" y="2312988"/>
            <a:ext cx="201613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4" name="TextBox 5"/>
          <p:cNvSpPr txBox="1"/>
          <p:nvPr/>
        </p:nvSpPr>
        <p:spPr>
          <a:xfrm>
            <a:off x="4108450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5" name="TextBox 6"/>
          <p:cNvSpPr txBox="1"/>
          <p:nvPr/>
        </p:nvSpPr>
        <p:spPr>
          <a:xfrm>
            <a:off x="5051425" y="2312988"/>
            <a:ext cx="201613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6" name="TextBox 7"/>
          <p:cNvSpPr txBox="1"/>
          <p:nvPr/>
        </p:nvSpPr>
        <p:spPr>
          <a:xfrm>
            <a:off x="6075363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7" name="TextBox 8"/>
          <p:cNvSpPr txBox="1"/>
          <p:nvPr/>
        </p:nvSpPr>
        <p:spPr>
          <a:xfrm>
            <a:off x="7019925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355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6" name="TextBox 3"/>
          <p:cNvSpPr txBox="1"/>
          <p:nvPr/>
        </p:nvSpPr>
        <p:spPr>
          <a:xfrm>
            <a:off x="2139950" y="2312988"/>
            <a:ext cx="200025" cy="2025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7" name="TextBox 4"/>
          <p:cNvSpPr txBox="1"/>
          <p:nvPr/>
        </p:nvSpPr>
        <p:spPr>
          <a:xfrm>
            <a:off x="3162300" y="2312988"/>
            <a:ext cx="201613" cy="2025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8" name="TextBox 5"/>
          <p:cNvSpPr txBox="1"/>
          <p:nvPr/>
        </p:nvSpPr>
        <p:spPr>
          <a:xfrm>
            <a:off x="4108450" y="2312988"/>
            <a:ext cx="200025" cy="2025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9" name="TextBox 6"/>
          <p:cNvSpPr txBox="1"/>
          <p:nvPr/>
        </p:nvSpPr>
        <p:spPr>
          <a:xfrm>
            <a:off x="5051425" y="2312988"/>
            <a:ext cx="201613" cy="2025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60" name="TextBox 7"/>
          <p:cNvSpPr txBox="1"/>
          <p:nvPr/>
        </p:nvSpPr>
        <p:spPr>
          <a:xfrm>
            <a:off x="6075363" y="2312988"/>
            <a:ext cx="200025" cy="2025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61" name="TextBox 8"/>
          <p:cNvSpPr txBox="1"/>
          <p:nvPr/>
        </p:nvSpPr>
        <p:spPr>
          <a:xfrm>
            <a:off x="7019925" y="2312988"/>
            <a:ext cx="200025" cy="2025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6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457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79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0" name="TextBox 3"/>
          <p:cNvSpPr txBox="1"/>
          <p:nvPr/>
        </p:nvSpPr>
        <p:spPr>
          <a:xfrm>
            <a:off x="2139950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1" name="TextBox 4"/>
          <p:cNvSpPr txBox="1"/>
          <p:nvPr/>
        </p:nvSpPr>
        <p:spPr>
          <a:xfrm>
            <a:off x="3162300" y="2312988"/>
            <a:ext cx="201613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2" name="TextBox 5"/>
          <p:cNvSpPr txBox="1"/>
          <p:nvPr/>
        </p:nvSpPr>
        <p:spPr>
          <a:xfrm>
            <a:off x="4108450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3" name="TextBox 6"/>
          <p:cNvSpPr txBox="1"/>
          <p:nvPr/>
        </p:nvSpPr>
        <p:spPr>
          <a:xfrm>
            <a:off x="5051425" y="2312988"/>
            <a:ext cx="201613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4" name="TextBox 7"/>
          <p:cNvSpPr txBox="1"/>
          <p:nvPr/>
        </p:nvSpPr>
        <p:spPr>
          <a:xfrm>
            <a:off x="6075363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5" name="TextBox 8"/>
          <p:cNvSpPr txBox="1"/>
          <p:nvPr/>
        </p:nvSpPr>
        <p:spPr>
          <a:xfrm>
            <a:off x="7019925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560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3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4" name="TextBox 3"/>
          <p:cNvSpPr txBox="1"/>
          <p:nvPr/>
        </p:nvSpPr>
        <p:spPr>
          <a:xfrm>
            <a:off x="2139950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5" name="TextBox 4"/>
          <p:cNvSpPr txBox="1"/>
          <p:nvPr/>
        </p:nvSpPr>
        <p:spPr>
          <a:xfrm>
            <a:off x="4108450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6" name="TextBox 5"/>
          <p:cNvSpPr txBox="1"/>
          <p:nvPr/>
        </p:nvSpPr>
        <p:spPr>
          <a:xfrm>
            <a:off x="5051425" y="2312988"/>
            <a:ext cx="201613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7" name="TextBox 6"/>
          <p:cNvSpPr txBox="1"/>
          <p:nvPr/>
        </p:nvSpPr>
        <p:spPr>
          <a:xfrm>
            <a:off x="6075363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8" name="TextBox 7"/>
          <p:cNvSpPr txBox="1"/>
          <p:nvPr/>
        </p:nvSpPr>
        <p:spPr>
          <a:xfrm>
            <a:off x="7019925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9" name="TextBox 8"/>
          <p:cNvSpPr txBox="1"/>
          <p:nvPr/>
        </p:nvSpPr>
        <p:spPr>
          <a:xfrm>
            <a:off x="3162300" y="2312988"/>
            <a:ext cx="201613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1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662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7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8" name="TextBox 3"/>
          <p:cNvSpPr txBox="1"/>
          <p:nvPr/>
        </p:nvSpPr>
        <p:spPr>
          <a:xfrm>
            <a:off x="2139950" y="2312988"/>
            <a:ext cx="200025" cy="377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9" name="TextBox 4"/>
          <p:cNvSpPr txBox="1"/>
          <p:nvPr/>
        </p:nvSpPr>
        <p:spPr>
          <a:xfrm>
            <a:off x="3162300" y="2312988"/>
            <a:ext cx="201613" cy="377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30" name="TextBox 5"/>
          <p:cNvSpPr txBox="1"/>
          <p:nvPr/>
        </p:nvSpPr>
        <p:spPr>
          <a:xfrm>
            <a:off x="4108450" y="2312988"/>
            <a:ext cx="200025" cy="377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31" name="TextBox 6"/>
          <p:cNvSpPr txBox="1"/>
          <p:nvPr/>
        </p:nvSpPr>
        <p:spPr>
          <a:xfrm>
            <a:off x="5051425" y="2312988"/>
            <a:ext cx="201613" cy="377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32" name="TextBox 7"/>
          <p:cNvSpPr txBox="1"/>
          <p:nvPr/>
        </p:nvSpPr>
        <p:spPr>
          <a:xfrm>
            <a:off x="6075363" y="2312988"/>
            <a:ext cx="200025" cy="377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33" name="TextBox 8"/>
          <p:cNvSpPr txBox="1"/>
          <p:nvPr/>
        </p:nvSpPr>
        <p:spPr>
          <a:xfrm>
            <a:off x="7019925" y="2312988"/>
            <a:ext cx="200025" cy="377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34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765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1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2" name="TextBox 3"/>
          <p:cNvSpPr txBox="1"/>
          <p:nvPr/>
        </p:nvSpPr>
        <p:spPr>
          <a:xfrm>
            <a:off x="2139950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3" name="TextBox 4"/>
          <p:cNvSpPr txBox="1"/>
          <p:nvPr/>
        </p:nvSpPr>
        <p:spPr>
          <a:xfrm>
            <a:off x="3162300" y="2312988"/>
            <a:ext cx="201613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4" name="TextBox 5"/>
          <p:cNvSpPr txBox="1"/>
          <p:nvPr/>
        </p:nvSpPr>
        <p:spPr>
          <a:xfrm>
            <a:off x="4108450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5" name="TextBox 6"/>
          <p:cNvSpPr txBox="1"/>
          <p:nvPr/>
        </p:nvSpPr>
        <p:spPr>
          <a:xfrm>
            <a:off x="5051425" y="2312988"/>
            <a:ext cx="201613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6" name="TextBox 7"/>
          <p:cNvSpPr txBox="1"/>
          <p:nvPr/>
        </p:nvSpPr>
        <p:spPr>
          <a:xfrm>
            <a:off x="6075363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7" name="TextBox 8"/>
          <p:cNvSpPr txBox="1"/>
          <p:nvPr/>
        </p:nvSpPr>
        <p:spPr>
          <a:xfrm>
            <a:off x="7019925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867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5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6" name="TextBox 3"/>
          <p:cNvSpPr txBox="1"/>
          <p:nvPr/>
        </p:nvSpPr>
        <p:spPr>
          <a:xfrm>
            <a:off x="2139950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7" name="TextBox 4"/>
          <p:cNvSpPr txBox="1"/>
          <p:nvPr/>
        </p:nvSpPr>
        <p:spPr>
          <a:xfrm>
            <a:off x="3162300" y="2312988"/>
            <a:ext cx="201613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8" name="TextBox 5"/>
          <p:cNvSpPr txBox="1"/>
          <p:nvPr/>
        </p:nvSpPr>
        <p:spPr>
          <a:xfrm>
            <a:off x="4108450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9" name="TextBox 6"/>
          <p:cNvSpPr txBox="1"/>
          <p:nvPr/>
        </p:nvSpPr>
        <p:spPr>
          <a:xfrm>
            <a:off x="5051425" y="2312988"/>
            <a:ext cx="201613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80" name="TextBox 7"/>
          <p:cNvSpPr txBox="1"/>
          <p:nvPr/>
        </p:nvSpPr>
        <p:spPr>
          <a:xfrm>
            <a:off x="6075363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81" name="TextBox 8"/>
          <p:cNvSpPr txBox="1"/>
          <p:nvPr/>
        </p:nvSpPr>
        <p:spPr>
          <a:xfrm>
            <a:off x="7019925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8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969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9" name="TextBox 2"/>
          <p:cNvSpPr txBox="1"/>
          <p:nvPr/>
        </p:nvSpPr>
        <p:spPr>
          <a:xfrm>
            <a:off x="914400" y="819150"/>
            <a:ext cx="7974013" cy="692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sz="4800" dirty="0"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en-US" altLang="zh-CN" sz="3800" dirty="0">
                <a:latin typeface="Times New Roman" panose="02020603050405020304" pitchFamily="2" charset="0"/>
                <a:ea typeface="宋体" panose="02010600030101010101" pitchFamily="2" charset="-122"/>
              </a:rPr>
              <a:t>ORRECTNESS OF A </a:t>
            </a:r>
            <a:r>
              <a:rPr lang="en-US" altLang="zh-CN" sz="48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800" dirty="0">
                <a:latin typeface="Times New Roman" panose="02020603050405020304" pitchFamily="2" charset="0"/>
                <a:ea typeface="宋体" panose="02010600030101010101" pitchFamily="2" charset="-122"/>
              </a:rPr>
              <a:t>LGORITHM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0" name="TextBox 3"/>
          <p:cNvSpPr txBox="1"/>
          <p:nvPr/>
        </p:nvSpPr>
        <p:spPr>
          <a:xfrm>
            <a:off x="1263650" y="1819275"/>
            <a:ext cx="7881938" cy="14605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For such an incremental algorithm, we can use </a:t>
            </a:r>
            <a:r>
              <a:rPr lang="en-US" altLang="zh-CN" sz="28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loop</a:t>
            </a:r>
            <a:endParaRPr lang="zh-CN" altLang="en-US" sz="2800" b="1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75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invariants 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to prove the correctness of the algorithm.</a:t>
            </a:r>
            <a:endParaRPr lang="zh-CN" altLang="en-US" sz="2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Loop invariants: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1" name="TextBox 4"/>
          <p:cNvSpPr txBox="1"/>
          <p:nvPr/>
        </p:nvSpPr>
        <p:spPr>
          <a:xfrm>
            <a:off x="1665288" y="3409950"/>
            <a:ext cx="1712912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Initialization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2" name="TextBox 5"/>
          <p:cNvSpPr txBox="1"/>
          <p:nvPr/>
        </p:nvSpPr>
        <p:spPr>
          <a:xfrm>
            <a:off x="1968500" y="3890963"/>
            <a:ext cx="3221038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It is true at the first loop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3" name="TextBox 6"/>
          <p:cNvSpPr txBox="1"/>
          <p:nvPr/>
        </p:nvSpPr>
        <p:spPr>
          <a:xfrm>
            <a:off x="1665288" y="4371975"/>
            <a:ext cx="1728787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Maintenance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4" name="TextBox 7"/>
          <p:cNvSpPr txBox="1"/>
          <p:nvPr/>
        </p:nvSpPr>
        <p:spPr>
          <a:xfrm>
            <a:off x="1968500" y="4851400"/>
            <a:ext cx="7092950" cy="727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It is true before an iteration of loop, then true before next</a:t>
            </a:r>
            <a:endParaRPr lang="zh-CN" altLang="en-US" sz="24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200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iteration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5" name="TextBox 8"/>
          <p:cNvSpPr txBox="1"/>
          <p:nvPr/>
        </p:nvSpPr>
        <p:spPr>
          <a:xfrm>
            <a:off x="1665288" y="5737225"/>
            <a:ext cx="1649412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Termination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6" name="TextBox 9"/>
          <p:cNvSpPr txBox="1"/>
          <p:nvPr/>
        </p:nvSpPr>
        <p:spPr>
          <a:xfrm>
            <a:off x="1968500" y="6218238"/>
            <a:ext cx="7081838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The invariant guarantee the correctness at last iteration.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72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3" name="TextBox 2"/>
          <p:cNvSpPr txBox="1"/>
          <p:nvPr/>
        </p:nvSpPr>
        <p:spPr>
          <a:xfrm>
            <a:off x="914400" y="660400"/>
            <a:ext cx="4999038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4" name="TextBox 3"/>
          <p:cNvSpPr txBox="1"/>
          <p:nvPr/>
        </p:nvSpPr>
        <p:spPr>
          <a:xfrm>
            <a:off x="1263650" y="1687513"/>
            <a:ext cx="1843088" cy="4111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Pseudocode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5" name="TextBox 4"/>
          <p:cNvSpPr txBox="1"/>
          <p:nvPr/>
        </p:nvSpPr>
        <p:spPr>
          <a:xfrm>
            <a:off x="1665288" y="2471738"/>
            <a:ext cx="2733675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InsertionSort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A, n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6" name="TextBox 5"/>
          <p:cNvSpPr txBox="1"/>
          <p:nvPr/>
        </p:nvSpPr>
        <p:spPr>
          <a:xfrm>
            <a:off x="1685925" y="3165475"/>
            <a:ext cx="1760538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←2 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to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7" name="TextBox 6"/>
          <p:cNvSpPr txBox="1"/>
          <p:nvPr/>
        </p:nvSpPr>
        <p:spPr>
          <a:xfrm>
            <a:off x="1665288" y="3513138"/>
            <a:ext cx="349250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do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8" name="TextBox 7"/>
          <p:cNvSpPr txBox="1"/>
          <p:nvPr/>
        </p:nvSpPr>
        <p:spPr>
          <a:xfrm>
            <a:off x="2209800" y="3860800"/>
            <a:ext cx="1920875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key  ← 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9" name="TextBox 8"/>
          <p:cNvSpPr txBox="1"/>
          <p:nvPr/>
        </p:nvSpPr>
        <p:spPr>
          <a:xfrm>
            <a:off x="2209800" y="4208463"/>
            <a:ext cx="6718300" cy="7064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//Insert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j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] into the sorted sequence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[1 ..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- 1].</a:t>
            </a:r>
            <a:endParaRPr lang="zh-CN" altLang="en-US" sz="25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740"/>
              </a:lnSpc>
            </a:pP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←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j-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30" name="TextBox 9"/>
          <p:cNvSpPr txBox="1"/>
          <p:nvPr/>
        </p:nvSpPr>
        <p:spPr>
          <a:xfrm>
            <a:off x="2209800" y="4903788"/>
            <a:ext cx="3544888" cy="7048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while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&gt; 0 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 &gt; key</a:t>
            </a:r>
            <a:endParaRPr lang="zh-CN" altLang="en-US" sz="2500" b="1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74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do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31" name="TextBox 10"/>
          <p:cNvSpPr txBox="1"/>
          <p:nvPr/>
        </p:nvSpPr>
        <p:spPr>
          <a:xfrm>
            <a:off x="2754313" y="5597525"/>
            <a:ext cx="2230437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+ 1] ←A[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32" name="TextBox 11"/>
          <p:cNvSpPr txBox="1"/>
          <p:nvPr/>
        </p:nvSpPr>
        <p:spPr>
          <a:xfrm>
            <a:off x="2790825" y="5946775"/>
            <a:ext cx="1014413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←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33" name="TextBox 12"/>
          <p:cNvSpPr txBox="1"/>
          <p:nvPr/>
        </p:nvSpPr>
        <p:spPr>
          <a:xfrm>
            <a:off x="2228850" y="6294438"/>
            <a:ext cx="1843088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+1] ←key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34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174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7" name="TextBox 2"/>
          <p:cNvSpPr txBox="1"/>
          <p:nvPr/>
        </p:nvSpPr>
        <p:spPr>
          <a:xfrm>
            <a:off x="914400" y="660400"/>
            <a:ext cx="4654550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R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UNNING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8" name="TextBox 3"/>
          <p:cNvSpPr txBox="1"/>
          <p:nvPr/>
        </p:nvSpPr>
        <p:spPr>
          <a:xfrm>
            <a:off x="1263650" y="1811338"/>
            <a:ext cx="621347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The running time depends on </a:t>
            </a: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the input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9" name="TextBox 4"/>
          <p:cNvSpPr txBox="1"/>
          <p:nvPr/>
        </p:nvSpPr>
        <p:spPr>
          <a:xfrm>
            <a:off x="1665288" y="2362200"/>
            <a:ext cx="6354762" cy="3841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050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An already sorted sequence is easier to sort.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50" name="TextBox 5"/>
          <p:cNvSpPr txBox="1"/>
          <p:nvPr/>
        </p:nvSpPr>
        <p:spPr>
          <a:xfrm>
            <a:off x="1263650" y="2870200"/>
            <a:ext cx="7735888" cy="13843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Parameterize the running time by the size of the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input---</a:t>
            </a:r>
            <a:r>
              <a:rPr lang="en-US" altLang="zh-CN" sz="30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, since short sequences are easier to be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sorted than the longer ones.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51" name="TextBox 6"/>
          <p:cNvSpPr txBox="1"/>
          <p:nvPr/>
        </p:nvSpPr>
        <p:spPr>
          <a:xfrm>
            <a:off x="1263650" y="4364038"/>
            <a:ext cx="7640638" cy="13843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Generally, we seek </a:t>
            </a: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upper bounds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on the running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time, because everybody likes a guarantee---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b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worst case</a:t>
            </a: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5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33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9" name="TextBox 2"/>
          <p:cNvSpPr txBox="1"/>
          <p:nvPr/>
        </p:nvSpPr>
        <p:spPr>
          <a:xfrm>
            <a:off x="914400" y="660400"/>
            <a:ext cx="2755900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O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UTLINE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0" name="TextBox 3"/>
          <p:cNvSpPr txBox="1"/>
          <p:nvPr/>
        </p:nvSpPr>
        <p:spPr>
          <a:xfrm>
            <a:off x="1263650" y="1765300"/>
            <a:ext cx="6221413" cy="43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Sort Example and Asymptotic Analysis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1" name="TextBox 4"/>
          <p:cNvSpPr txBox="1"/>
          <p:nvPr/>
        </p:nvSpPr>
        <p:spPr>
          <a:xfrm>
            <a:off x="1263650" y="2751138"/>
            <a:ext cx="584517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Recurrence and Divide-and-Conquer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2" name="TextBox 5"/>
          <p:cNvSpPr txBox="1"/>
          <p:nvPr/>
        </p:nvSpPr>
        <p:spPr>
          <a:xfrm>
            <a:off x="1665288" y="3260725"/>
            <a:ext cx="4900612" cy="3841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050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Three recurrence solving methods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3" name="TextBox 6"/>
          <p:cNvSpPr txBox="1"/>
          <p:nvPr/>
        </p:nvSpPr>
        <p:spPr>
          <a:xfrm>
            <a:off x="1968500" y="3705225"/>
            <a:ext cx="2241550" cy="2952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315"/>
              </a:lnSpc>
            </a:pP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Substitution method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4" name="TextBox 7"/>
          <p:cNvSpPr txBox="1"/>
          <p:nvPr/>
        </p:nvSpPr>
        <p:spPr>
          <a:xfrm>
            <a:off x="1968500" y="4057650"/>
            <a:ext cx="2454275" cy="627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315"/>
              </a:lnSpc>
            </a:pP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Recursion-tree method</a:t>
            </a:r>
            <a:endParaRPr lang="zh-CN" altLang="en-US" sz="2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765"/>
              </a:lnSpc>
            </a:pP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Master method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5" name="TextBox 8"/>
          <p:cNvSpPr txBox="1"/>
          <p:nvPr/>
        </p:nvSpPr>
        <p:spPr>
          <a:xfrm>
            <a:off x="1665288" y="4775200"/>
            <a:ext cx="4184650" cy="3841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050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Divide-and-Conquer example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6" name="TextBox 9"/>
          <p:cNvSpPr txBox="1"/>
          <p:nvPr/>
        </p:nvSpPr>
        <p:spPr>
          <a:xfrm>
            <a:off x="1968500" y="5229225"/>
            <a:ext cx="3263900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Big Integer Multiplication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7" name="TextBox 10"/>
          <p:cNvSpPr txBox="1"/>
          <p:nvPr/>
        </p:nvSpPr>
        <p:spPr>
          <a:xfrm>
            <a:off x="1968500" y="5635625"/>
            <a:ext cx="3797300" cy="1166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Strassen Matrix Multiplication</a:t>
            </a:r>
            <a:endParaRPr lang="zh-CN" altLang="en-US" sz="24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200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Chessboard Cover</a:t>
            </a:r>
            <a:endParaRPr lang="zh-CN" altLang="en-US" sz="24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200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Order Statistic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277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1" name="TextBox 2"/>
          <p:cNvSpPr txBox="1"/>
          <p:nvPr/>
        </p:nvSpPr>
        <p:spPr>
          <a:xfrm>
            <a:off x="914400" y="660400"/>
            <a:ext cx="615632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INDS OF ANALYSES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2" name="TextBox 3"/>
          <p:cNvSpPr txBox="1"/>
          <p:nvPr/>
        </p:nvSpPr>
        <p:spPr>
          <a:xfrm>
            <a:off x="1263650" y="1811338"/>
            <a:ext cx="3570288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Worst-case: (usually)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3" name="TextBox 4"/>
          <p:cNvSpPr txBox="1"/>
          <p:nvPr/>
        </p:nvSpPr>
        <p:spPr>
          <a:xfrm>
            <a:off x="1665288" y="2357438"/>
            <a:ext cx="7035800" cy="7826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T(n) </a:t>
            </a:r>
            <a:r>
              <a:rPr lang="en-US" altLang="zh-CN" sz="26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maximum 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time of algorithm on any input of</a:t>
            </a:r>
            <a:endParaRPr lang="zh-CN" altLang="en-US" sz="2600" i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7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size 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4" name="TextBox 5"/>
          <p:cNvSpPr txBox="1"/>
          <p:nvPr/>
        </p:nvSpPr>
        <p:spPr>
          <a:xfrm>
            <a:off x="1263650" y="3252788"/>
            <a:ext cx="4464050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Average-case: (sometimes)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5" name="TextBox 6"/>
          <p:cNvSpPr txBox="1"/>
          <p:nvPr/>
        </p:nvSpPr>
        <p:spPr>
          <a:xfrm>
            <a:off x="1665288" y="3798888"/>
            <a:ext cx="7046912" cy="7826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T(n) </a:t>
            </a:r>
            <a:r>
              <a:rPr lang="en-US" altLang="zh-CN" sz="26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expected 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time of algorithm over all inputs of</a:t>
            </a:r>
            <a:endParaRPr lang="zh-CN" altLang="en-US" sz="2600" i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6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size 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6" name="TextBox 7"/>
          <p:cNvSpPr txBox="1"/>
          <p:nvPr/>
        </p:nvSpPr>
        <p:spPr>
          <a:xfrm>
            <a:off x="1749425" y="4684713"/>
            <a:ext cx="7161213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Need assumption of statistical distribution of inputs.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7" name="TextBox 8"/>
          <p:cNvSpPr txBox="1"/>
          <p:nvPr/>
        </p:nvSpPr>
        <p:spPr>
          <a:xfrm>
            <a:off x="1263650" y="5176838"/>
            <a:ext cx="3041650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Best-case: (bogus)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8" name="TextBox 9"/>
          <p:cNvSpPr txBox="1"/>
          <p:nvPr/>
        </p:nvSpPr>
        <p:spPr>
          <a:xfrm>
            <a:off x="1665288" y="5722938"/>
            <a:ext cx="7289800" cy="7826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Cheat 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with a slow algorithm that works fast on some</a:t>
            </a:r>
            <a:endParaRPr lang="zh-CN" altLang="en-US" sz="2600" i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6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input.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9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379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5" name="TextBox 2"/>
          <p:cNvSpPr txBox="1"/>
          <p:nvPr/>
        </p:nvSpPr>
        <p:spPr>
          <a:xfrm>
            <a:off x="914400" y="682418"/>
            <a:ext cx="8348663" cy="39497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SYMPTOTIC </a:t>
            </a: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IME </a:t>
            </a: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NALYSIS</a:t>
            </a:r>
            <a:endParaRPr lang="zh-CN" altLang="en-US" sz="4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87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Big O time complexity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350"/>
              </a:lnSpc>
            </a:pP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O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))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if there exist positive constant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000" b="1" i="1" dirty="0">
                <a:solidFill>
                  <a:srgbClr val="23724F"/>
                </a:solidFill>
                <a:latin typeface="Times New Roman" panose="02020603050405020304" pitchFamily="2" charset="0"/>
              </a:rPr>
              <a:t> </a:t>
            </a:r>
            <a:endParaRPr lang="en-US" altLang="zh-CN" sz="3000" b="1" i="1" dirty="0">
              <a:solidFill>
                <a:srgbClr val="23724F"/>
              </a:solidFill>
              <a:latin typeface="Times New Roman" panose="02020603050405020304" pitchFamily="2" charset="0"/>
            </a:endParaRPr>
          </a:p>
          <a:p>
            <a:pPr>
              <a:lnSpc>
                <a:spcPts val="435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000" b="1" i="1" baseline="-25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sz="2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such that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&lt;=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cf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when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000" dirty="0">
                <a:solidFill>
                  <a:srgbClr val="23724F"/>
                </a:solidFill>
                <a:latin typeface="Symbol" panose="05050102010706020507" pitchFamily="2" charset="2"/>
                <a:ea typeface="宋体" panose="02010600030101010101" pitchFamily="2" charset="-122"/>
              </a:rPr>
              <a:t>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000" b="1" i="1" baseline="-25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en-US" altLang="zh-CN" sz="3000" dirty="0">
              <a:latin typeface="Times New Roman" panose="02020603050405020304" pitchFamily="2" charset="0"/>
            </a:endParaRPr>
          </a:p>
          <a:p>
            <a:pPr>
              <a:lnSpc>
                <a:spcPts val="4350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A kind of asymptotic upper bound</a:t>
            </a:r>
            <a:endParaRPr lang="zh-CN" altLang="en-US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965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				</a:t>
            </a:r>
            <a:endParaRPr lang="en-US" altLang="zh-CN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3796" name="TextBox 3"/>
          <p:cNvSpPr txBox="1"/>
          <p:nvPr/>
        </p:nvSpPr>
        <p:spPr>
          <a:xfrm>
            <a:off x="1466850" y="4868863"/>
            <a:ext cx="4891088" cy="25384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c*f </a:t>
            </a:r>
            <a:r>
              <a:rPr lang="en-US" altLang="zh-CN" sz="2600" b="1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19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b="1" dirty="0">
                <a:latin typeface="Times New Roman" panose="02020603050405020304" pitchFamily="2" charset="0"/>
                <a:ea typeface="宋体" panose="02010600030101010101" pitchFamily="2" charset="-122"/>
              </a:rPr>
              <a:t>) is an upper bound for 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19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                               </a:t>
            </a:r>
            <a:r>
              <a:rPr lang="en-US" altLang="zh-CN" sz="19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1400" i="1" dirty="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7" name="TextBox 4"/>
          <p:cNvSpPr txBox="1"/>
          <p:nvPr/>
        </p:nvSpPr>
        <p:spPr>
          <a:xfrm>
            <a:off x="8089900" y="5207000"/>
            <a:ext cx="619125" cy="21224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19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sz="1900" i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sz="1900" i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r>
              <a:rPr lang="en-US" altLang="zh-CN" sz="19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8" name="TextBox 4"/>
          <p:cNvSpPr txBox="1"/>
          <p:nvPr/>
        </p:nvSpPr>
        <p:spPr>
          <a:xfrm>
            <a:off x="7940675" y="3997325"/>
            <a:ext cx="1871663" cy="10795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400" b="1" i="1" dirty="0">
                <a:latin typeface="Arial" panose="020B0604020202020204" pitchFamily="34" charset="0"/>
                <a:ea typeface="宋体" panose="02010600030101010101" pitchFamily="2" charset="-122"/>
              </a:rPr>
              <a:t>c*f 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9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481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19" name="TextBox 2"/>
          <p:cNvSpPr txBox="1"/>
          <p:nvPr/>
        </p:nvSpPr>
        <p:spPr>
          <a:xfrm>
            <a:off x="914400" y="682418"/>
            <a:ext cx="8286750" cy="32829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SYMPTOTIC </a:t>
            </a: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IME </a:t>
            </a: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NALYSIS</a:t>
            </a:r>
            <a:endParaRPr lang="zh-CN" altLang="en-US" sz="4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12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Big Ω time complexity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875"/>
              </a:lnSpc>
            </a:pP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Ω 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</a:rPr>
              <a:t>g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))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if there exist positive constant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endParaRPr lang="zh-CN" altLang="en-US" sz="3000" b="1" i="1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6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000" b="1" i="1" baseline="-25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sz="2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such that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000" dirty="0">
                <a:solidFill>
                  <a:srgbClr val="23724F"/>
                </a:solidFill>
                <a:latin typeface="Symbol" panose="05050102010706020507" pitchFamily="2" charset="2"/>
                <a:ea typeface="宋体" panose="02010600030101010101" pitchFamily="2" charset="-122"/>
              </a:rPr>
              <a:t>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cg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when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000" dirty="0">
                <a:solidFill>
                  <a:srgbClr val="23724F"/>
                </a:solidFill>
                <a:latin typeface="Symbol" panose="05050102010706020507" pitchFamily="2" charset="2"/>
                <a:ea typeface="宋体" panose="02010600030101010101" pitchFamily="2" charset="-122"/>
              </a:rPr>
              <a:t>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000" b="1" i="1" baseline="-25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15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A kind of asymptotic lower bound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0" name="TextBox 3"/>
          <p:cNvSpPr txBox="1"/>
          <p:nvPr/>
        </p:nvSpPr>
        <p:spPr>
          <a:xfrm>
            <a:off x="1986164" y="4619625"/>
            <a:ext cx="4729163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0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c*g(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0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2000" b="1" dirty="0">
                <a:latin typeface="Times New Roman" panose="02020603050405020304" pitchFamily="2" charset="0"/>
                <a:ea typeface="宋体" panose="02010600030101010101" pitchFamily="2" charset="-122"/>
              </a:rPr>
              <a:t>is an lower bound for </a:t>
            </a:r>
            <a:r>
              <a:rPr lang="en-US" altLang="zh-CN" sz="20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T(</a:t>
            </a:r>
            <a:r>
              <a:rPr lang="en-US" altLang="zh-CN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0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1" name="TextBox 4"/>
          <p:cNvSpPr txBox="1"/>
          <p:nvPr/>
        </p:nvSpPr>
        <p:spPr>
          <a:xfrm>
            <a:off x="5994400" y="6805613"/>
            <a:ext cx="238125" cy="3349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25"/>
              </a:lnSpc>
            </a:pPr>
            <a:r>
              <a:rPr lang="en-US" altLang="zh-CN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1400" i="1" dirty="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2" name="TextBox 5"/>
          <p:cNvSpPr txBox="1"/>
          <p:nvPr/>
        </p:nvSpPr>
        <p:spPr>
          <a:xfrm>
            <a:off x="7419975" y="4535488"/>
            <a:ext cx="841375" cy="25384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c*g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19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87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19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950"/>
              </a:lnSpc>
            </a:pPr>
            <a:r>
              <a:rPr lang="en-US" altLang="zh-CN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3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584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3" name="TextBox 2"/>
          <p:cNvSpPr txBox="1"/>
          <p:nvPr/>
        </p:nvSpPr>
        <p:spPr>
          <a:xfrm>
            <a:off x="914400" y="682418"/>
            <a:ext cx="7958138" cy="7572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SYMPTOTIC </a:t>
            </a: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IME </a:t>
            </a: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NALYSIS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4" name="TextBox 3"/>
          <p:cNvSpPr txBox="1"/>
          <p:nvPr/>
        </p:nvSpPr>
        <p:spPr>
          <a:xfrm>
            <a:off x="1263650" y="1804988"/>
            <a:ext cx="7875588" cy="719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Θ( </a:t>
            </a:r>
            <a:r>
              <a:rPr lang="en-US" altLang="zh-CN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)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if and only if 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= O ( 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) and 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= Ω (</a:t>
            </a:r>
            <a:endParaRPr lang="zh-CN" altLang="en-US" sz="24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915"/>
              </a:lnSpc>
            </a:pP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5" name="TextBox 4"/>
          <p:cNvSpPr txBox="1"/>
          <p:nvPr/>
        </p:nvSpPr>
        <p:spPr>
          <a:xfrm>
            <a:off x="1263650" y="2628900"/>
            <a:ext cx="7307263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zh-CN" altLang="en-US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zh-CN" altLang="en-US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o ( </a:t>
            </a:r>
            <a:r>
              <a:rPr lang="zh-CN" altLang="en-US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) 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if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= O (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) and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≠ Θ (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6" name="TextBox 5"/>
          <p:cNvSpPr txBox="1"/>
          <p:nvPr/>
        </p:nvSpPr>
        <p:spPr>
          <a:xfrm>
            <a:off x="1263650" y="3533775"/>
            <a:ext cx="7823200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We can determine the relative growth rates of 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and 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by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7" name="TextBox 6"/>
          <p:cNvSpPr txBox="1"/>
          <p:nvPr/>
        </p:nvSpPr>
        <p:spPr>
          <a:xfrm>
            <a:off x="1263650" y="3903663"/>
            <a:ext cx="4306888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00"/>
              </a:lnSpc>
            </a:pP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computing lim </a:t>
            </a:r>
            <a:r>
              <a:rPr lang="zh-CN" altLang="en-US" sz="16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1600" dirty="0">
                <a:latin typeface="Times New Roman" panose="02020603050405020304" pitchFamily="2" charset="0"/>
                <a:ea typeface="宋体" panose="02010600030101010101" pitchFamily="2" charset="-122"/>
              </a:rPr>
              <a:t>-&gt;infinite  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/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8" name="TextBox 7"/>
          <p:cNvSpPr txBox="1"/>
          <p:nvPr/>
        </p:nvSpPr>
        <p:spPr>
          <a:xfrm>
            <a:off x="1665288" y="4333875"/>
            <a:ext cx="2074862" cy="2936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315"/>
              </a:lnSpc>
            </a:pPr>
            <a:r>
              <a:rPr lang="zh-CN" altLang="en-US" sz="2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: 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)  = o (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)))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9" name="TextBox 8"/>
          <p:cNvSpPr txBox="1"/>
          <p:nvPr/>
        </p:nvSpPr>
        <p:spPr>
          <a:xfrm>
            <a:off x="1665288" y="4729163"/>
            <a:ext cx="3519487" cy="755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zh-CN" altLang="en-US" sz="2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constant </a:t>
            </a:r>
            <a:r>
              <a:rPr lang="zh-CN" altLang="en-US" sz="2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: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= Θ (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90"/>
              </a:lnSpc>
            </a:pPr>
            <a:r>
              <a:rPr lang="zh-CN" altLang="en-US" sz="2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infinite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: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= o (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50" name="TextBox 9"/>
          <p:cNvSpPr txBox="1"/>
          <p:nvPr/>
        </p:nvSpPr>
        <p:spPr>
          <a:xfrm>
            <a:off x="1263650" y="5626100"/>
            <a:ext cx="5119688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00"/>
              </a:lnSpc>
            </a:pP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If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14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Θ (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) and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14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= Θ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(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51" name="TextBox 10"/>
          <p:cNvSpPr txBox="1"/>
          <p:nvPr/>
        </p:nvSpPr>
        <p:spPr>
          <a:xfrm>
            <a:off x="1528951" y="6061075"/>
            <a:ext cx="4949825" cy="7334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25"/>
              </a:lnSpc>
            </a:pP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2200" baseline="-250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+ 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2200" baseline="-25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= max (Θ ( 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), Θ ( 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) )</a:t>
            </a:r>
            <a:endParaRPr lang="zh-CN" altLang="en-US" sz="2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75"/>
              </a:lnSpc>
            </a:pP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2200" baseline="-250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* 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2200" baseline="-25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= Θ ( 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) * Θ ( 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)</a:t>
            </a:r>
            <a:endParaRPr lang="zh-CN" altLang="en-US" sz="2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5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686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7" name="TextBox 2"/>
          <p:cNvSpPr txBox="1"/>
          <p:nvPr/>
        </p:nvSpPr>
        <p:spPr>
          <a:xfrm>
            <a:off x="914400" y="660400"/>
            <a:ext cx="6584950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P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RACTICAL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E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XAMPLE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6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789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1" name="TextBox 2"/>
          <p:cNvSpPr txBox="1"/>
          <p:nvPr/>
        </p:nvSpPr>
        <p:spPr>
          <a:xfrm>
            <a:off x="914400" y="660400"/>
            <a:ext cx="6584950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P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RACTICAL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E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XAMPLE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89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891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304800" y="34925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5" name="TextBox 4"/>
          <p:cNvSpPr txBox="1"/>
          <p:nvPr/>
        </p:nvSpPr>
        <p:spPr>
          <a:xfrm>
            <a:off x="914400" y="739775"/>
            <a:ext cx="7450138" cy="18002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975"/>
              </a:lnSpc>
            </a:pP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ORT </a:t>
            </a: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NALYSIS</a:t>
            </a:r>
            <a:endParaRPr lang="zh-CN" altLang="en-US" sz="43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3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3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3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3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25"/>
              </a:lnSpc>
            </a:pP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Cost and times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8916" name="对象 8"/>
          <p:cNvGraphicFramePr>
            <a:graphicFrameLocks noChangeAspect="1"/>
          </p:cNvGraphicFramePr>
          <p:nvPr/>
        </p:nvGraphicFramePr>
        <p:xfrm>
          <a:off x="7075488" y="4932363"/>
          <a:ext cx="503237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2" imgW="0" imgH="0" progId="">
                  <p:embed/>
                </p:oleObj>
              </mc:Choice>
              <mc:Fallback>
                <p:oleObj name="" r:id="rId2" imgW="0" imgH="0" progId="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7075488" y="4932363"/>
                        <a:ext cx="503237" cy="677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5"/>
          <p:cNvGraphicFramePr/>
          <p:nvPr/>
        </p:nvGraphicFramePr>
        <p:xfrm>
          <a:off x="1530350" y="1908175"/>
          <a:ext cx="7202488" cy="461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3" imgW="9925050" imgH="6657975" progId="PBrush">
                  <p:embed/>
                </p:oleObj>
              </mc:Choice>
              <mc:Fallback>
                <p:oleObj name="" r:id="rId3" imgW="9925050" imgH="6657975" progId="PBrush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30350" y="1908175"/>
                        <a:ext cx="7202488" cy="461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38" name="TextBox 4"/>
          <p:cNvSpPr txBox="1"/>
          <p:nvPr/>
        </p:nvSpPr>
        <p:spPr>
          <a:xfrm>
            <a:off x="914400" y="739775"/>
            <a:ext cx="7450138" cy="14351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975"/>
              </a:lnSpc>
            </a:pP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ORT </a:t>
            </a: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NALYSIS</a:t>
            </a:r>
            <a:endParaRPr lang="zh-CN" altLang="en-US" sz="43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3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25"/>
              </a:lnSpc>
            </a:pP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Worst Case: decreasing order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9939" name="对象 17"/>
          <p:cNvGraphicFramePr>
            <a:graphicFrameLocks noChangeAspect="1"/>
          </p:cNvGraphicFramePr>
          <p:nvPr/>
        </p:nvGraphicFramePr>
        <p:xfrm>
          <a:off x="3721100" y="2266950"/>
          <a:ext cx="2417763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" r:id="rId1" imgW="0" imgH="0" progId="">
                  <p:embed/>
                </p:oleObj>
              </mc:Choice>
              <mc:Fallback>
                <p:oleObj name="" r:id="rId1" imgW="0" imgH="0" progId="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3721100" y="2266950"/>
                        <a:ext cx="2417763" cy="1009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3"/>
          <p:cNvGraphicFramePr>
            <a:graphicFrameLocks noChangeAspect="1"/>
          </p:cNvGraphicFramePr>
          <p:nvPr/>
        </p:nvGraphicFramePr>
        <p:xfrm>
          <a:off x="6786563" y="2266950"/>
          <a:ext cx="2630487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" r:id="rId2" imgW="0" imgH="0" progId="">
                  <p:embed/>
                </p:oleObj>
              </mc:Choice>
              <mc:Fallback>
                <p:oleObj name="" r:id="rId2" imgW="0" imgH="0" progId="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6786563" y="2266950"/>
                        <a:ext cx="2630487" cy="1008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5"/>
          <p:cNvGraphicFramePr/>
          <p:nvPr/>
        </p:nvGraphicFramePr>
        <p:xfrm>
          <a:off x="520700" y="1692275"/>
          <a:ext cx="9658350" cy="538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" r:id="rId3" imgW="10217785" imgH="7743825" progId="PBrush">
                  <p:embed/>
                </p:oleObj>
              </mc:Choice>
              <mc:Fallback>
                <p:oleObj name="" r:id="rId3" imgW="10217785" imgH="7743825" progId="PBrush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0700" y="1692275"/>
                        <a:ext cx="9658350" cy="538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096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3" name="TextBox 2"/>
          <p:cNvSpPr txBox="1"/>
          <p:nvPr/>
        </p:nvSpPr>
        <p:spPr>
          <a:xfrm>
            <a:off x="914400" y="739775"/>
            <a:ext cx="7450138" cy="769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975"/>
              </a:lnSpc>
            </a:pP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ORT </a:t>
            </a: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NALYSIS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4" name="TextBox 3"/>
          <p:cNvSpPr txBox="1"/>
          <p:nvPr/>
        </p:nvSpPr>
        <p:spPr>
          <a:xfrm>
            <a:off x="803275" y="1838325"/>
            <a:ext cx="4302125" cy="373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Worst Case: decreasing order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5" name="TextBox 4"/>
          <p:cNvSpPr txBox="1"/>
          <p:nvPr/>
        </p:nvSpPr>
        <p:spPr>
          <a:xfrm>
            <a:off x="1206500" y="2827338"/>
            <a:ext cx="333057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InsertionSort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A, 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6" name="TextBox 5"/>
          <p:cNvSpPr txBox="1"/>
          <p:nvPr/>
        </p:nvSpPr>
        <p:spPr>
          <a:xfrm>
            <a:off x="1500188" y="3390900"/>
            <a:ext cx="2246312" cy="1000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←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</a:t>
            </a: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to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sz="3000" b="1" i="1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b="1" i="1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do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7" name="TextBox 6"/>
          <p:cNvSpPr txBox="1"/>
          <p:nvPr/>
        </p:nvSpPr>
        <p:spPr>
          <a:xfrm>
            <a:off x="1811338" y="4519613"/>
            <a:ext cx="8066087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Insert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 into the sorted sequence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[1 ..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- 1].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198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7" name="TextBox 2"/>
          <p:cNvSpPr txBox="1"/>
          <p:nvPr/>
        </p:nvSpPr>
        <p:spPr>
          <a:xfrm>
            <a:off x="2378075" y="1443038"/>
            <a:ext cx="5207000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</a:t>
            </a:r>
            <a:r>
              <a:rPr lang="en-US" altLang="zh-CN" sz="47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ECURRENCE </a:t>
            </a:r>
            <a:r>
              <a:rPr lang="en-US" altLang="zh-CN" sz="59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&amp;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988" name="TextBox 3"/>
          <p:cNvSpPr txBox="1"/>
          <p:nvPr/>
        </p:nvSpPr>
        <p:spPr>
          <a:xfrm>
            <a:off x="2378075" y="2168525"/>
            <a:ext cx="7377113" cy="8461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sz="47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IVIDE</a:t>
            </a:r>
            <a:r>
              <a:rPr lang="en-US" altLang="zh-CN" sz="59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</a:t>
            </a:r>
            <a:r>
              <a:rPr lang="en-US" altLang="zh-CN" sz="47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AND</a:t>
            </a:r>
            <a:r>
              <a:rPr lang="en-US" altLang="zh-CN" sz="59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-C</a:t>
            </a:r>
            <a:r>
              <a:rPr lang="en-US" altLang="zh-CN" sz="47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989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36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3" name="TextBox 2"/>
          <p:cNvSpPr txBox="1"/>
          <p:nvPr/>
        </p:nvSpPr>
        <p:spPr>
          <a:xfrm>
            <a:off x="2378075" y="1462088"/>
            <a:ext cx="5740400" cy="7572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ORT </a:t>
            </a:r>
            <a:r>
              <a:rPr lang="en-US" altLang="zh-CN" sz="5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</a:t>
            </a:r>
            <a:r>
              <a:rPr lang="en-US" altLang="zh-CN" sz="4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XAMPLE AND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4" name="TextBox 3"/>
          <p:cNvSpPr txBox="1"/>
          <p:nvPr/>
        </p:nvSpPr>
        <p:spPr>
          <a:xfrm>
            <a:off x="2378075" y="2106613"/>
            <a:ext cx="6689725" cy="7572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SYMPTOTIC </a:t>
            </a:r>
            <a:r>
              <a:rPr lang="en-US" altLang="zh-CN" sz="5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NALYSIS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5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301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1" name="TextBox 2"/>
          <p:cNvSpPr txBox="1"/>
          <p:nvPr/>
        </p:nvSpPr>
        <p:spPr>
          <a:xfrm>
            <a:off x="3636963" y="1727200"/>
            <a:ext cx="3992562" cy="2563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7365"/>
              </a:lnSpc>
            </a:pPr>
            <a:r>
              <a:rPr lang="en-US" altLang="zh-CN" sz="5200" dirty="0">
                <a:latin typeface="Comic Sans MS" panose="030F0702030302020204" pitchFamily="2" charset="0"/>
                <a:ea typeface="宋体" panose="02010600030101010101" pitchFamily="2" charset="-122"/>
              </a:rPr>
              <a:t>How to solve</a:t>
            </a:r>
            <a:endParaRPr lang="zh-CN" altLang="en-US" sz="5200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ts val="6350"/>
              </a:lnSpc>
            </a:pPr>
            <a:r>
              <a:rPr lang="en-US" altLang="zh-CN" sz="5200" dirty="0">
                <a:latin typeface="Comic Sans MS" panose="030F0702030302020204" pitchFamily="2" charset="0"/>
                <a:ea typeface="宋体" panose="02010600030101010101" pitchFamily="2" charset="-122"/>
              </a:rPr>
              <a:t>a large scale</a:t>
            </a:r>
            <a:endParaRPr lang="zh-CN" altLang="en-US" sz="5200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ts val="6350"/>
              </a:lnSpc>
            </a:pPr>
            <a:r>
              <a:rPr lang="en-US" altLang="zh-CN" sz="5200" dirty="0">
                <a:latin typeface="Comic Sans MS" panose="030F0702030302020204" pitchFamily="2" charset="0"/>
                <a:ea typeface="宋体" panose="02010600030101010101" pitchFamily="2" charset="-122"/>
              </a:rPr>
              <a:t>problem?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01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403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5" name="TextBox 2"/>
          <p:cNvSpPr txBox="1"/>
          <p:nvPr/>
        </p:nvSpPr>
        <p:spPr>
          <a:xfrm>
            <a:off x="914400" y="660400"/>
            <a:ext cx="4699000" cy="162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075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sz="2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050"/>
              </a:lnSpc>
            </a:pP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en-US" altLang="zh-CN" sz="2500" dirty="0">
                <a:latin typeface="Times New Roman" panose="02020603050405020304" pitchFamily="2" charset="0"/>
                <a:ea typeface="宋体" panose="02010600030101010101" pitchFamily="2" charset="-122"/>
              </a:rPr>
              <a:t>Input: 13, 2, 7, 20, 1, 9, 11, 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6" name="TextBox 3"/>
          <p:cNvSpPr txBox="1"/>
          <p:nvPr/>
        </p:nvSpPr>
        <p:spPr>
          <a:xfrm>
            <a:off x="7218363" y="1624013"/>
            <a:ext cx="138430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Divide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7" name="TextBox 4"/>
          <p:cNvSpPr txBox="1"/>
          <p:nvPr/>
        </p:nvSpPr>
        <p:spPr>
          <a:xfrm>
            <a:off x="2200275" y="2784475"/>
            <a:ext cx="400050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8" name="TextBox 5"/>
          <p:cNvSpPr txBox="1"/>
          <p:nvPr/>
        </p:nvSpPr>
        <p:spPr>
          <a:xfrm>
            <a:off x="3179763" y="2784475"/>
            <a:ext cx="201612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9" name="TextBox 6"/>
          <p:cNvSpPr txBox="1"/>
          <p:nvPr/>
        </p:nvSpPr>
        <p:spPr>
          <a:xfrm>
            <a:off x="3962400" y="2784475"/>
            <a:ext cx="201613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0" name="TextBox 7"/>
          <p:cNvSpPr txBox="1"/>
          <p:nvPr/>
        </p:nvSpPr>
        <p:spPr>
          <a:xfrm>
            <a:off x="4746625" y="2784475"/>
            <a:ext cx="400050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1" name="TextBox 8"/>
          <p:cNvSpPr txBox="1"/>
          <p:nvPr/>
        </p:nvSpPr>
        <p:spPr>
          <a:xfrm>
            <a:off x="5726113" y="2784475"/>
            <a:ext cx="200025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2" name="TextBox 9"/>
          <p:cNvSpPr txBox="1"/>
          <p:nvPr/>
        </p:nvSpPr>
        <p:spPr>
          <a:xfrm>
            <a:off x="6508750" y="2784475"/>
            <a:ext cx="201613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3" name="TextBox 10"/>
          <p:cNvSpPr txBox="1"/>
          <p:nvPr/>
        </p:nvSpPr>
        <p:spPr>
          <a:xfrm>
            <a:off x="7292975" y="2784475"/>
            <a:ext cx="379413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4" name="TextBox 11"/>
          <p:cNvSpPr txBox="1"/>
          <p:nvPr/>
        </p:nvSpPr>
        <p:spPr>
          <a:xfrm>
            <a:off x="8258175" y="2784475"/>
            <a:ext cx="400050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5" name="TextBox 12"/>
          <p:cNvSpPr txBox="1"/>
          <p:nvPr/>
        </p:nvSpPr>
        <p:spPr>
          <a:xfrm>
            <a:off x="1889125" y="3965575"/>
            <a:ext cx="400050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6" name="TextBox 13"/>
          <p:cNvSpPr txBox="1"/>
          <p:nvPr/>
        </p:nvSpPr>
        <p:spPr>
          <a:xfrm>
            <a:off x="2671763" y="3965575"/>
            <a:ext cx="201612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7" name="TextBox 14"/>
          <p:cNvSpPr txBox="1"/>
          <p:nvPr/>
        </p:nvSpPr>
        <p:spPr>
          <a:xfrm>
            <a:off x="3259138" y="3965575"/>
            <a:ext cx="890587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7   20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8" name="TextBox 15"/>
          <p:cNvSpPr txBox="1"/>
          <p:nvPr/>
        </p:nvSpPr>
        <p:spPr>
          <a:xfrm>
            <a:off x="7361238" y="3965575"/>
            <a:ext cx="379412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9" name="TextBox 16"/>
          <p:cNvSpPr txBox="1"/>
          <p:nvPr/>
        </p:nvSpPr>
        <p:spPr>
          <a:xfrm>
            <a:off x="8129588" y="3965575"/>
            <a:ext cx="401637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0" name="TextBox 17"/>
          <p:cNvSpPr txBox="1"/>
          <p:nvPr/>
        </p:nvSpPr>
        <p:spPr>
          <a:xfrm>
            <a:off x="6184900" y="3965575"/>
            <a:ext cx="693738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1" name="TextBox 18"/>
          <p:cNvSpPr txBox="1"/>
          <p:nvPr/>
        </p:nvSpPr>
        <p:spPr>
          <a:xfrm>
            <a:off x="1757363" y="5146675"/>
            <a:ext cx="790575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13  2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2" name="TextBox 19"/>
          <p:cNvSpPr txBox="1"/>
          <p:nvPr/>
        </p:nvSpPr>
        <p:spPr>
          <a:xfrm>
            <a:off x="3794125" y="5146675"/>
            <a:ext cx="201613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3" name="TextBox 20"/>
          <p:cNvSpPr txBox="1"/>
          <p:nvPr/>
        </p:nvSpPr>
        <p:spPr>
          <a:xfrm>
            <a:off x="4381500" y="5146675"/>
            <a:ext cx="401638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4" name="TextBox 21"/>
          <p:cNvSpPr txBox="1"/>
          <p:nvPr/>
        </p:nvSpPr>
        <p:spPr>
          <a:xfrm>
            <a:off x="5781675" y="5146675"/>
            <a:ext cx="200025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5" name="TextBox 22"/>
          <p:cNvSpPr txBox="1"/>
          <p:nvPr/>
        </p:nvSpPr>
        <p:spPr>
          <a:xfrm>
            <a:off x="6369050" y="5146675"/>
            <a:ext cx="200025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6" name="TextBox 23"/>
          <p:cNvSpPr txBox="1"/>
          <p:nvPr/>
        </p:nvSpPr>
        <p:spPr>
          <a:xfrm>
            <a:off x="7404100" y="5146675"/>
            <a:ext cx="379413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7" name="TextBox 24"/>
          <p:cNvSpPr txBox="1"/>
          <p:nvPr/>
        </p:nvSpPr>
        <p:spPr>
          <a:xfrm>
            <a:off x="8172450" y="5146675"/>
            <a:ext cx="400050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8" name="TextBox 25"/>
          <p:cNvSpPr txBox="1"/>
          <p:nvPr/>
        </p:nvSpPr>
        <p:spPr>
          <a:xfrm>
            <a:off x="1687513" y="6405563"/>
            <a:ext cx="401637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9" name="TextBox 26"/>
          <p:cNvSpPr txBox="1"/>
          <p:nvPr/>
        </p:nvSpPr>
        <p:spPr>
          <a:xfrm>
            <a:off x="2690813" y="6405563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0" name="TextBox 27"/>
          <p:cNvSpPr txBox="1"/>
          <p:nvPr/>
        </p:nvSpPr>
        <p:spPr>
          <a:xfrm>
            <a:off x="3635375" y="6405563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1" name="TextBox 28"/>
          <p:cNvSpPr txBox="1"/>
          <p:nvPr/>
        </p:nvSpPr>
        <p:spPr>
          <a:xfrm>
            <a:off x="4481513" y="6405563"/>
            <a:ext cx="401637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2" name="TextBox 29"/>
          <p:cNvSpPr txBox="1"/>
          <p:nvPr/>
        </p:nvSpPr>
        <p:spPr>
          <a:xfrm>
            <a:off x="5602288" y="6405563"/>
            <a:ext cx="201612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3" name="TextBox 30"/>
          <p:cNvSpPr txBox="1"/>
          <p:nvPr/>
        </p:nvSpPr>
        <p:spPr>
          <a:xfrm>
            <a:off x="6546850" y="6405563"/>
            <a:ext cx="201613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4" name="TextBox 31"/>
          <p:cNvSpPr txBox="1"/>
          <p:nvPr/>
        </p:nvSpPr>
        <p:spPr>
          <a:xfrm>
            <a:off x="7283450" y="6405563"/>
            <a:ext cx="381000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5" name="TextBox 32"/>
          <p:cNvSpPr txBox="1"/>
          <p:nvPr/>
        </p:nvSpPr>
        <p:spPr>
          <a:xfrm>
            <a:off x="8337550" y="6405563"/>
            <a:ext cx="401638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27981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5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58" name="TextBox 2"/>
          <p:cNvSpPr txBox="1"/>
          <p:nvPr/>
        </p:nvSpPr>
        <p:spPr>
          <a:xfrm>
            <a:off x="914400" y="660400"/>
            <a:ext cx="4033838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59" name="TextBox 3"/>
          <p:cNvSpPr txBox="1"/>
          <p:nvPr/>
        </p:nvSpPr>
        <p:spPr>
          <a:xfrm>
            <a:off x="1263650" y="1722438"/>
            <a:ext cx="4340225" cy="7953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sz="2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050"/>
              </a:lnSpc>
            </a:pP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500" dirty="0">
                <a:latin typeface="Times New Roman" panose="02020603050405020304" pitchFamily="2" charset="0"/>
                <a:ea typeface="宋体" panose="02010600030101010101" pitchFamily="2" charset="-122"/>
              </a:rPr>
              <a:t>Input: 13, 2, 7, 20, 1, 9, 11, 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0" name="TextBox 4"/>
          <p:cNvSpPr txBox="1"/>
          <p:nvPr/>
        </p:nvSpPr>
        <p:spPr>
          <a:xfrm>
            <a:off x="7251700" y="1624013"/>
            <a:ext cx="134620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Merge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5061" name="Object 5"/>
          <p:cNvGraphicFramePr/>
          <p:nvPr/>
        </p:nvGraphicFramePr>
        <p:xfrm>
          <a:off x="952687" y="2574735"/>
          <a:ext cx="8934450" cy="444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" r:id="rId2" imgW="8934450" imgH="4448175" progId="PBrush">
                  <p:embed/>
                </p:oleObj>
              </mc:Choice>
              <mc:Fallback>
                <p:oleObj name="" r:id="rId2" imgW="8934450" imgH="4448175" progId="PBrush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2687" y="2574735"/>
                        <a:ext cx="8934450" cy="4446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6082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27981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3" name="TextBox 2"/>
          <p:cNvSpPr txBox="1"/>
          <p:nvPr/>
        </p:nvSpPr>
        <p:spPr>
          <a:xfrm>
            <a:off x="914400" y="660400"/>
            <a:ext cx="4033838" cy="30654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89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Merge Sort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8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MergeSort( </a:t>
            </a:r>
            <a:r>
              <a:rPr lang="en-US" altLang="zh-CN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en-US" altLang="zh-CN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</a:t>
            </a:r>
            <a:r>
              <a:rPr lang="en-US" altLang="zh-CN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en-US" altLang="zh-CN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615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  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if  </a:t>
            </a:r>
            <a:r>
              <a:rPr lang="en-US" altLang="zh-CN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 </a:t>
            </a:r>
            <a:r>
              <a:rPr lang="en-US" altLang="zh-CN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&lt; </a:t>
            </a:r>
            <a:r>
              <a:rPr lang="en-US" altLang="zh-CN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4" name="TextBox 3"/>
          <p:cNvSpPr txBox="1"/>
          <p:nvPr/>
        </p:nvSpPr>
        <p:spPr>
          <a:xfrm>
            <a:off x="1363663" y="3808413"/>
            <a:ext cx="585787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then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5" name="TextBox 5"/>
          <p:cNvSpPr txBox="1"/>
          <p:nvPr/>
        </p:nvSpPr>
        <p:spPr>
          <a:xfrm>
            <a:off x="1968500" y="4149725"/>
            <a:ext cx="3271838" cy="19875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00"/>
              </a:lnSpc>
            </a:pPr>
            <a:r>
              <a:rPr lang="zh-CN" altLang="en-US" dirty="0">
                <a:latin typeface="MS PGothic" panose="020B0600070205080204" pitchFamily="2" charset="-128"/>
                <a:ea typeface="MS PGothic" panose="020B0600070205080204" pitchFamily="2" charset="-128"/>
                <a:sym typeface="MS PGothic" panose="020B0600070205080204" pitchFamily="2" charset="-128"/>
              </a:rPr>
              <a:t>	</a:t>
            </a:r>
            <a:r>
              <a:rPr lang="zh-CN" altLang="en-US" sz="2300" i="1" dirty="0">
                <a:solidFill>
                  <a:srgbClr val="26835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q &lt;-</a:t>
            </a:r>
            <a:endParaRPr lang="zh-CN" altLang="en-US" sz="2300" b="1" dirty="0">
              <a:solidFill>
                <a:srgbClr val="268356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550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MergeSort (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</a:t>
            </a:r>
            <a:r>
              <a:rPr lang="zh-CN" altLang="en-US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q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815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MergeSort (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q + </a:t>
            </a:r>
            <a:r>
              <a:rPr lang="zh-CN" altLang="en-US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1, 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800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Merge (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</a:t>
            </a:r>
            <a:r>
              <a:rPr lang="zh-CN" altLang="en-US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q</a:t>
            </a:r>
            <a:r>
              <a:rPr lang="zh-CN" altLang="en-US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6086" name="对象 6"/>
          <p:cNvGraphicFramePr>
            <a:graphicFrameLocks noChangeAspect="1"/>
          </p:cNvGraphicFramePr>
          <p:nvPr/>
        </p:nvGraphicFramePr>
        <p:xfrm>
          <a:off x="3546475" y="4284663"/>
          <a:ext cx="13176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" r:id="rId2" imgW="18592800" imgH="6096000" progId="">
                  <p:embed/>
                </p:oleObj>
              </mc:Choice>
              <mc:Fallback>
                <p:oleObj name="" r:id="rId2" imgW="18592800" imgH="6096000" progId="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46475" y="4284663"/>
                        <a:ext cx="1317625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710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7" name="TextBox 2"/>
          <p:cNvSpPr txBox="1"/>
          <p:nvPr/>
        </p:nvSpPr>
        <p:spPr>
          <a:xfrm>
            <a:off x="914400" y="660400"/>
            <a:ext cx="7099300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IVIDE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-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AND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-C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08" name="TextBox 3"/>
          <p:cNvSpPr txBox="1"/>
          <p:nvPr/>
        </p:nvSpPr>
        <p:spPr>
          <a:xfrm>
            <a:off x="1263650" y="1809750"/>
            <a:ext cx="2924175" cy="4095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Recursive </a:t>
            </a:r>
            <a:r>
              <a:rPr lang="en-US" altLang="zh-CN" sz="2800" i="1" dirty="0">
                <a:latin typeface="Times New Roman" panose="02020603050405020304" pitchFamily="2" charset="0"/>
                <a:ea typeface="宋体" panose="02010600030101010101" pitchFamily="2" charset="-122"/>
              </a:rPr>
              <a:t>problems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09" name="TextBox 4"/>
          <p:cNvSpPr txBox="1"/>
          <p:nvPr/>
        </p:nvSpPr>
        <p:spPr>
          <a:xfrm>
            <a:off x="1665288" y="2324100"/>
            <a:ext cx="7358062" cy="7826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Call themselves recursively one or more times to deal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7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with closely related </a:t>
            </a:r>
            <a:r>
              <a:rPr lang="en-US" altLang="zh-CN" sz="26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subproblems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10" name="TextBox 5"/>
          <p:cNvSpPr txBox="1"/>
          <p:nvPr/>
        </p:nvSpPr>
        <p:spPr>
          <a:xfrm>
            <a:off x="1263650" y="3216275"/>
            <a:ext cx="2971800" cy="4095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Divide and Conquer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11" name="TextBox 6"/>
          <p:cNvSpPr txBox="1"/>
          <p:nvPr/>
        </p:nvSpPr>
        <p:spPr>
          <a:xfrm>
            <a:off x="1665288" y="3730625"/>
            <a:ext cx="6059487" cy="373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Break the problem into several </a:t>
            </a:r>
            <a:r>
              <a:rPr lang="en-US" altLang="zh-CN" sz="26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subproblems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12" name="TextBox 7"/>
          <p:cNvSpPr txBox="1"/>
          <p:nvPr/>
        </p:nvSpPr>
        <p:spPr>
          <a:xfrm>
            <a:off x="1968500" y="4187825"/>
            <a:ext cx="6832600" cy="2825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200"/>
              </a:lnSpc>
            </a:pP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Subproblems are similar to the original problem but smaller in size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13" name="TextBox 8"/>
          <p:cNvSpPr txBox="1"/>
          <p:nvPr/>
        </p:nvSpPr>
        <p:spPr>
          <a:xfrm>
            <a:off x="1665288" y="4576763"/>
            <a:ext cx="6894512" cy="7826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Conquer the subproblems by solving subproblems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75"/>
              </a:lnSpc>
            </a:pPr>
            <a:r>
              <a:rPr lang="en-US" altLang="zh-CN" sz="26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recursively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14" name="TextBox 9"/>
          <p:cNvSpPr txBox="1"/>
          <p:nvPr/>
        </p:nvSpPr>
        <p:spPr>
          <a:xfrm>
            <a:off x="1665288" y="5464175"/>
            <a:ext cx="7173912" cy="7810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Then </a:t>
            </a:r>
            <a:r>
              <a:rPr lang="en-US" altLang="zh-CN" sz="26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combine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these solutions to create a solution to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7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the original problem.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15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813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1" name="TextBox 2"/>
          <p:cNvSpPr txBox="1"/>
          <p:nvPr/>
        </p:nvSpPr>
        <p:spPr>
          <a:xfrm>
            <a:off x="914400" y="660400"/>
            <a:ext cx="4033838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2" name="TextBox 3"/>
          <p:cNvSpPr txBox="1"/>
          <p:nvPr/>
        </p:nvSpPr>
        <p:spPr>
          <a:xfrm>
            <a:off x="1263650" y="1811338"/>
            <a:ext cx="1055688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Divide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3" name="TextBox 4"/>
          <p:cNvSpPr txBox="1"/>
          <p:nvPr/>
        </p:nvSpPr>
        <p:spPr>
          <a:xfrm>
            <a:off x="1665288" y="2362200"/>
            <a:ext cx="1036637" cy="3841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050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Trivial.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4" name="TextBox 5"/>
          <p:cNvSpPr txBox="1"/>
          <p:nvPr/>
        </p:nvSpPr>
        <p:spPr>
          <a:xfrm>
            <a:off x="1263650" y="2870200"/>
            <a:ext cx="1427163" cy="43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5" name="TextBox 6"/>
          <p:cNvSpPr txBox="1"/>
          <p:nvPr/>
        </p:nvSpPr>
        <p:spPr>
          <a:xfrm>
            <a:off x="1665288" y="3419475"/>
            <a:ext cx="4097337" cy="8524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050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Recursively sort </a:t>
            </a:r>
            <a:r>
              <a:rPr lang="en-US" altLang="zh-CN" sz="2700" dirty="0">
                <a:solidFill>
                  <a:srgbClr val="009B9B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subarrays.</a:t>
            </a:r>
            <a:endParaRPr lang="zh-CN" altLang="en-US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65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7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( </a:t>
            </a:r>
            <a:r>
              <a:rPr lang="en-US" altLang="zh-CN" sz="2700" i="1" dirty="0"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/ 2 )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6" name="TextBox 7"/>
          <p:cNvSpPr txBox="1"/>
          <p:nvPr/>
        </p:nvSpPr>
        <p:spPr>
          <a:xfrm>
            <a:off x="1263650" y="4430713"/>
            <a:ext cx="1473200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Combine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915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5" name="TextBox 2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6" name="TextBox 3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7" name="TextBox 4"/>
          <p:cNvSpPr txBox="1"/>
          <p:nvPr/>
        </p:nvSpPr>
        <p:spPr>
          <a:xfrm>
            <a:off x="914400" y="660400"/>
            <a:ext cx="7572375" cy="30273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965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11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25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017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9" name="TextBox 2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180" name="TextBox 3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181" name="TextBox 4"/>
          <p:cNvSpPr txBox="1"/>
          <p:nvPr/>
        </p:nvSpPr>
        <p:spPr>
          <a:xfrm>
            <a:off x="914400" y="660400"/>
            <a:ext cx="7572375" cy="30273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965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11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25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18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120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3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4" name="TextBox 3"/>
          <p:cNvSpPr txBox="1"/>
          <p:nvPr/>
        </p:nvSpPr>
        <p:spPr>
          <a:xfrm>
            <a:off x="1085850" y="2263775"/>
            <a:ext cx="1092200" cy="8985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5" name="TextBox 4"/>
          <p:cNvSpPr txBox="1"/>
          <p:nvPr/>
        </p:nvSpPr>
        <p:spPr>
          <a:xfrm>
            <a:off x="27384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6" name="TextBox 5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7" name="TextBox 6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8" name="TextBox 7"/>
          <p:cNvSpPr txBox="1"/>
          <p:nvPr/>
        </p:nvSpPr>
        <p:spPr>
          <a:xfrm>
            <a:off x="1130300" y="3289300"/>
            <a:ext cx="1120775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9" name="TextBox 8"/>
          <p:cNvSpPr txBox="1"/>
          <p:nvPr/>
        </p:nvSpPr>
        <p:spPr>
          <a:xfrm>
            <a:off x="278288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10" name="TextBox 9"/>
          <p:cNvSpPr txBox="1"/>
          <p:nvPr/>
        </p:nvSpPr>
        <p:spPr>
          <a:xfrm>
            <a:off x="27828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11" name="TextBox 10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1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222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7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8" name="TextBox 3"/>
          <p:cNvSpPr txBox="1"/>
          <p:nvPr/>
        </p:nvSpPr>
        <p:spPr>
          <a:xfrm>
            <a:off x="1085850" y="2263775"/>
            <a:ext cx="849313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9" name="TextBox 4"/>
          <p:cNvSpPr txBox="1"/>
          <p:nvPr/>
        </p:nvSpPr>
        <p:spPr>
          <a:xfrm>
            <a:off x="27384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0" name="TextBox 5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1" name="TextBox 6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2" name="TextBox 7"/>
          <p:cNvSpPr txBox="1"/>
          <p:nvPr/>
        </p:nvSpPr>
        <p:spPr>
          <a:xfrm>
            <a:off x="1130300" y="3287713"/>
            <a:ext cx="765175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3" name="TextBox 8"/>
          <p:cNvSpPr txBox="1"/>
          <p:nvPr/>
        </p:nvSpPr>
        <p:spPr>
          <a:xfrm>
            <a:off x="27828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4" name="TextBox 9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5" name="TextBox 10"/>
          <p:cNvSpPr txBox="1"/>
          <p:nvPr/>
        </p:nvSpPr>
        <p:spPr>
          <a:xfrm>
            <a:off x="278288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638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7" name="TextBox 2"/>
          <p:cNvSpPr txBox="1"/>
          <p:nvPr/>
        </p:nvSpPr>
        <p:spPr>
          <a:xfrm>
            <a:off x="914400" y="660400"/>
            <a:ext cx="5815013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ORTING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P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ROBLEM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8" name="TextBox 3"/>
          <p:cNvSpPr txBox="1"/>
          <p:nvPr/>
        </p:nvSpPr>
        <p:spPr>
          <a:xfrm>
            <a:off x="960438" y="1698625"/>
            <a:ext cx="249872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Description: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9" name="TextBox 4"/>
          <p:cNvSpPr txBox="1"/>
          <p:nvPr/>
        </p:nvSpPr>
        <p:spPr>
          <a:xfrm>
            <a:off x="1263650" y="2746375"/>
            <a:ext cx="7694613" cy="15509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6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Input: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sequence of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numbers 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, a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, …, a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n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36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Output: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A permutation 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a'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, a'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, …, a'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n  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such that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a'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1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≤ a'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2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≤ … ≤ a'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325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1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2" name="TextBox 3"/>
          <p:cNvSpPr txBox="1"/>
          <p:nvPr/>
        </p:nvSpPr>
        <p:spPr>
          <a:xfrm>
            <a:off x="1085850" y="2263775"/>
            <a:ext cx="849313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3" name="TextBox 4"/>
          <p:cNvSpPr txBox="1"/>
          <p:nvPr/>
        </p:nvSpPr>
        <p:spPr>
          <a:xfrm>
            <a:off x="27384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4" name="TextBox 5"/>
          <p:cNvSpPr txBox="1"/>
          <p:nvPr/>
        </p:nvSpPr>
        <p:spPr>
          <a:xfrm>
            <a:off x="43132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5" name="TextBox 6"/>
          <p:cNvSpPr txBox="1"/>
          <p:nvPr/>
        </p:nvSpPr>
        <p:spPr>
          <a:xfrm>
            <a:off x="1131888" y="3289300"/>
            <a:ext cx="974725" cy="4191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6" name="TextBox 7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7" name="TextBox 8"/>
          <p:cNvSpPr txBox="1"/>
          <p:nvPr/>
        </p:nvSpPr>
        <p:spPr>
          <a:xfrm>
            <a:off x="2782888" y="3287713"/>
            <a:ext cx="171450" cy="9223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8" name="TextBox 9"/>
          <p:cNvSpPr txBox="1"/>
          <p:nvPr/>
        </p:nvSpPr>
        <p:spPr>
          <a:xfrm>
            <a:off x="43576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9" name="TextBox 10"/>
          <p:cNvSpPr txBox="1"/>
          <p:nvPr/>
        </p:nvSpPr>
        <p:spPr>
          <a:xfrm>
            <a:off x="49879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60" name="TextBox 5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61" name="TextBox 6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6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427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5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6" name="TextBox 3"/>
          <p:cNvSpPr txBox="1"/>
          <p:nvPr/>
        </p:nvSpPr>
        <p:spPr>
          <a:xfrm>
            <a:off x="1085850" y="2263775"/>
            <a:ext cx="849313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7" name="TextBox 4"/>
          <p:cNvSpPr txBox="1"/>
          <p:nvPr/>
        </p:nvSpPr>
        <p:spPr>
          <a:xfrm>
            <a:off x="27384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8" name="TextBox 5"/>
          <p:cNvSpPr txBox="1"/>
          <p:nvPr/>
        </p:nvSpPr>
        <p:spPr>
          <a:xfrm>
            <a:off x="43132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9" name="TextBox 6"/>
          <p:cNvSpPr txBox="1"/>
          <p:nvPr/>
        </p:nvSpPr>
        <p:spPr>
          <a:xfrm>
            <a:off x="1130300" y="3289300"/>
            <a:ext cx="974725" cy="4191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80" name="TextBox 7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81" name="TextBox 8"/>
          <p:cNvSpPr txBox="1"/>
          <p:nvPr/>
        </p:nvSpPr>
        <p:spPr>
          <a:xfrm>
            <a:off x="2782888" y="3287713"/>
            <a:ext cx="171450" cy="9223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82" name="TextBox 9"/>
          <p:cNvSpPr txBox="1"/>
          <p:nvPr/>
        </p:nvSpPr>
        <p:spPr>
          <a:xfrm>
            <a:off x="43576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83" name="TextBox 10"/>
          <p:cNvSpPr txBox="1"/>
          <p:nvPr/>
        </p:nvSpPr>
        <p:spPr>
          <a:xfrm>
            <a:off x="49879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84" name="TextBox 5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85" name="TextBox 6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8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529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299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0" name="TextBox 3"/>
          <p:cNvSpPr txBox="1"/>
          <p:nvPr/>
        </p:nvSpPr>
        <p:spPr>
          <a:xfrm>
            <a:off x="1085850" y="2263775"/>
            <a:ext cx="849313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1" name="TextBox 4"/>
          <p:cNvSpPr txBox="1"/>
          <p:nvPr/>
        </p:nvSpPr>
        <p:spPr>
          <a:xfrm>
            <a:off x="27384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2" name="TextBox 5"/>
          <p:cNvSpPr txBox="1"/>
          <p:nvPr/>
        </p:nvSpPr>
        <p:spPr>
          <a:xfrm>
            <a:off x="43132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3" name="TextBox 6"/>
          <p:cNvSpPr txBox="1"/>
          <p:nvPr/>
        </p:nvSpPr>
        <p:spPr>
          <a:xfrm>
            <a:off x="5886450" y="2263775"/>
            <a:ext cx="850900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4" name="TextBox 7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5" name="TextBox 8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6" name="TextBox 9"/>
          <p:cNvSpPr txBox="1"/>
          <p:nvPr/>
        </p:nvSpPr>
        <p:spPr>
          <a:xfrm>
            <a:off x="1130300" y="3287713"/>
            <a:ext cx="765175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7" name="TextBox 10"/>
          <p:cNvSpPr txBox="1"/>
          <p:nvPr/>
        </p:nvSpPr>
        <p:spPr>
          <a:xfrm>
            <a:off x="27828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8" name="TextBox 11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9" name="TextBox 12"/>
          <p:cNvSpPr txBox="1"/>
          <p:nvPr/>
        </p:nvSpPr>
        <p:spPr>
          <a:xfrm>
            <a:off x="278288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10" name="TextBox 13"/>
          <p:cNvSpPr txBox="1"/>
          <p:nvPr/>
        </p:nvSpPr>
        <p:spPr>
          <a:xfrm>
            <a:off x="43576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11" name="TextBox 14"/>
          <p:cNvSpPr txBox="1"/>
          <p:nvPr/>
        </p:nvSpPr>
        <p:spPr>
          <a:xfrm>
            <a:off x="49879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12" name="TextBox 15"/>
          <p:cNvSpPr txBox="1"/>
          <p:nvPr/>
        </p:nvSpPr>
        <p:spPr>
          <a:xfrm>
            <a:off x="656113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13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632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3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4" name="TextBox 3"/>
          <p:cNvSpPr txBox="1"/>
          <p:nvPr/>
        </p:nvSpPr>
        <p:spPr>
          <a:xfrm>
            <a:off x="1085850" y="2263775"/>
            <a:ext cx="849313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5" name="TextBox 4"/>
          <p:cNvSpPr txBox="1"/>
          <p:nvPr/>
        </p:nvSpPr>
        <p:spPr>
          <a:xfrm>
            <a:off x="27384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6" name="TextBox 5"/>
          <p:cNvSpPr txBox="1"/>
          <p:nvPr/>
        </p:nvSpPr>
        <p:spPr>
          <a:xfrm>
            <a:off x="43132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7" name="TextBox 6"/>
          <p:cNvSpPr txBox="1"/>
          <p:nvPr/>
        </p:nvSpPr>
        <p:spPr>
          <a:xfrm>
            <a:off x="5886450" y="2263775"/>
            <a:ext cx="850900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8" name="TextBox 7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9" name="TextBox 8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0" name="TextBox 9"/>
          <p:cNvSpPr txBox="1"/>
          <p:nvPr/>
        </p:nvSpPr>
        <p:spPr>
          <a:xfrm>
            <a:off x="1130300" y="3287713"/>
            <a:ext cx="765175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1" name="TextBox 10"/>
          <p:cNvSpPr txBox="1"/>
          <p:nvPr/>
        </p:nvSpPr>
        <p:spPr>
          <a:xfrm>
            <a:off x="27828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2" name="TextBox 11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3" name="TextBox 12"/>
          <p:cNvSpPr txBox="1"/>
          <p:nvPr/>
        </p:nvSpPr>
        <p:spPr>
          <a:xfrm>
            <a:off x="278288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4" name="TextBox 13"/>
          <p:cNvSpPr txBox="1"/>
          <p:nvPr/>
        </p:nvSpPr>
        <p:spPr>
          <a:xfrm>
            <a:off x="43576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5" name="TextBox 14"/>
          <p:cNvSpPr txBox="1"/>
          <p:nvPr/>
        </p:nvSpPr>
        <p:spPr>
          <a:xfrm>
            <a:off x="49879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6" name="TextBox 15"/>
          <p:cNvSpPr txBox="1"/>
          <p:nvPr/>
        </p:nvSpPr>
        <p:spPr>
          <a:xfrm>
            <a:off x="656113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734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47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48" name="TextBox 3"/>
          <p:cNvSpPr txBox="1"/>
          <p:nvPr/>
        </p:nvSpPr>
        <p:spPr>
          <a:xfrm>
            <a:off x="1085850" y="2263775"/>
            <a:ext cx="849313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49" name="TextBox 4"/>
          <p:cNvSpPr txBox="1"/>
          <p:nvPr/>
        </p:nvSpPr>
        <p:spPr>
          <a:xfrm>
            <a:off x="2738438" y="2263775"/>
            <a:ext cx="849312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0" name="TextBox 5"/>
          <p:cNvSpPr txBox="1"/>
          <p:nvPr/>
        </p:nvSpPr>
        <p:spPr>
          <a:xfrm>
            <a:off x="4313238" y="2263775"/>
            <a:ext cx="849312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1" name="TextBox 6"/>
          <p:cNvSpPr txBox="1"/>
          <p:nvPr/>
        </p:nvSpPr>
        <p:spPr>
          <a:xfrm>
            <a:off x="5886450" y="2263775"/>
            <a:ext cx="85090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2" name="TextBox 7"/>
          <p:cNvSpPr txBox="1"/>
          <p:nvPr/>
        </p:nvSpPr>
        <p:spPr>
          <a:xfrm>
            <a:off x="1085850" y="2814638"/>
            <a:ext cx="839788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3" name="TextBox 8"/>
          <p:cNvSpPr txBox="1"/>
          <p:nvPr/>
        </p:nvSpPr>
        <p:spPr>
          <a:xfrm>
            <a:off x="2738438" y="2814638"/>
            <a:ext cx="839787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4" name="TextBox 9"/>
          <p:cNvSpPr txBox="1"/>
          <p:nvPr/>
        </p:nvSpPr>
        <p:spPr>
          <a:xfrm>
            <a:off x="4313238" y="2814638"/>
            <a:ext cx="839787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5" name="TextBox 10"/>
          <p:cNvSpPr txBox="1"/>
          <p:nvPr/>
        </p:nvSpPr>
        <p:spPr>
          <a:xfrm>
            <a:off x="5886450" y="2814638"/>
            <a:ext cx="841375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6" name="TextBox 11"/>
          <p:cNvSpPr txBox="1"/>
          <p:nvPr/>
        </p:nvSpPr>
        <p:spPr>
          <a:xfrm>
            <a:off x="7354888" y="2706688"/>
            <a:ext cx="395287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7" name="TextBox 12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8" name="TextBox 13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9" name="TextBox 14"/>
          <p:cNvSpPr txBox="1"/>
          <p:nvPr/>
        </p:nvSpPr>
        <p:spPr>
          <a:xfrm>
            <a:off x="1130300" y="3287713"/>
            <a:ext cx="765175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60" name="TextBox 15"/>
          <p:cNvSpPr txBox="1"/>
          <p:nvPr/>
        </p:nvSpPr>
        <p:spPr>
          <a:xfrm>
            <a:off x="27828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61" name="TextBox 16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62" name="TextBox 17"/>
          <p:cNvSpPr txBox="1"/>
          <p:nvPr/>
        </p:nvSpPr>
        <p:spPr>
          <a:xfrm>
            <a:off x="278288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63" name="TextBox 18"/>
          <p:cNvSpPr txBox="1"/>
          <p:nvPr/>
        </p:nvSpPr>
        <p:spPr>
          <a:xfrm>
            <a:off x="43576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64" name="TextBox 19"/>
          <p:cNvSpPr txBox="1"/>
          <p:nvPr/>
        </p:nvSpPr>
        <p:spPr>
          <a:xfrm>
            <a:off x="49879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65" name="TextBox 20"/>
          <p:cNvSpPr txBox="1"/>
          <p:nvPr/>
        </p:nvSpPr>
        <p:spPr>
          <a:xfrm>
            <a:off x="656113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6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837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371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2" name="TextBox 3"/>
          <p:cNvSpPr txBox="1"/>
          <p:nvPr/>
        </p:nvSpPr>
        <p:spPr>
          <a:xfrm>
            <a:off x="8405813" y="2263775"/>
            <a:ext cx="34290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3" name="TextBox 4"/>
          <p:cNvSpPr txBox="1"/>
          <p:nvPr/>
        </p:nvSpPr>
        <p:spPr>
          <a:xfrm>
            <a:off x="1085850" y="2263775"/>
            <a:ext cx="849313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4" name="TextBox 5"/>
          <p:cNvSpPr txBox="1"/>
          <p:nvPr/>
        </p:nvSpPr>
        <p:spPr>
          <a:xfrm>
            <a:off x="27384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5" name="TextBox 6"/>
          <p:cNvSpPr txBox="1"/>
          <p:nvPr/>
        </p:nvSpPr>
        <p:spPr>
          <a:xfrm>
            <a:off x="43132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6" name="TextBox 7"/>
          <p:cNvSpPr txBox="1"/>
          <p:nvPr/>
        </p:nvSpPr>
        <p:spPr>
          <a:xfrm>
            <a:off x="5886450" y="2263775"/>
            <a:ext cx="850900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7" name="TextBox 8"/>
          <p:cNvSpPr txBox="1"/>
          <p:nvPr/>
        </p:nvSpPr>
        <p:spPr>
          <a:xfrm>
            <a:off x="7354888" y="2706688"/>
            <a:ext cx="395287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8" name="TextBox 9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9" name="TextBox 10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0" name="TextBox 11"/>
          <p:cNvSpPr txBox="1"/>
          <p:nvPr/>
        </p:nvSpPr>
        <p:spPr>
          <a:xfrm>
            <a:off x="1130300" y="3287713"/>
            <a:ext cx="765175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1" name="TextBox 12"/>
          <p:cNvSpPr txBox="1"/>
          <p:nvPr/>
        </p:nvSpPr>
        <p:spPr>
          <a:xfrm>
            <a:off x="27828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2" name="TextBox 13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3" name="TextBox 14"/>
          <p:cNvSpPr txBox="1"/>
          <p:nvPr/>
        </p:nvSpPr>
        <p:spPr>
          <a:xfrm>
            <a:off x="278288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4" name="TextBox 15"/>
          <p:cNvSpPr txBox="1"/>
          <p:nvPr/>
        </p:nvSpPr>
        <p:spPr>
          <a:xfrm>
            <a:off x="43576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5" name="TextBox 16"/>
          <p:cNvSpPr txBox="1"/>
          <p:nvPr/>
        </p:nvSpPr>
        <p:spPr>
          <a:xfrm>
            <a:off x="49879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6" name="TextBox 17"/>
          <p:cNvSpPr txBox="1"/>
          <p:nvPr/>
        </p:nvSpPr>
        <p:spPr>
          <a:xfrm>
            <a:off x="656113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9394" name="图片 9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5" name="TextBox 4"/>
          <p:cNvSpPr txBox="1"/>
          <p:nvPr/>
        </p:nvSpPr>
        <p:spPr>
          <a:xfrm>
            <a:off x="914400" y="660400"/>
            <a:ext cx="4867275" cy="4784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89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Divide</a:t>
            </a:r>
            <a:endParaRPr lang="zh-CN" altLang="en-US" sz="3000" b="1" i="1" dirty="0">
              <a:solidFill>
                <a:srgbClr val="CD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75"/>
              </a:lnSpc>
            </a:pP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Trivial.</a:t>
            </a:r>
            <a:endParaRPr lang="zh-CN" altLang="en-US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365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Conquer</a:t>
            </a:r>
            <a:endParaRPr lang="zh-CN" altLang="en-US" sz="3000" b="1" i="1" dirty="0">
              <a:solidFill>
                <a:srgbClr val="CD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65"/>
              </a:lnSpc>
            </a:pP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Recursively sort </a:t>
            </a:r>
            <a:r>
              <a:rPr lang="en-US" altLang="zh-CN" sz="2700" dirty="0">
                <a:solidFill>
                  <a:srgbClr val="009B9B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subarrays.</a:t>
            </a:r>
            <a:endParaRPr lang="zh-CN" altLang="en-US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65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		2</a:t>
            </a:r>
            <a:r>
              <a:rPr lang="en-US" altLang="zh-CN" sz="27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( </a:t>
            </a:r>
            <a:r>
              <a:rPr lang="en-US" altLang="zh-CN" sz="2700" i="1" dirty="0"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/ 2 )</a:t>
            </a:r>
            <a:endParaRPr lang="zh-CN" altLang="en-US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365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Combine</a:t>
            </a:r>
            <a:endParaRPr lang="zh-CN" altLang="en-US" sz="3000" b="1" i="1" dirty="0">
              <a:solidFill>
                <a:srgbClr val="CD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75"/>
              </a:lnSpc>
            </a:pP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Merge in linear time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9396" name="对象 7"/>
          <p:cNvGraphicFramePr>
            <a:graphicFrameLocks noChangeAspect="1"/>
          </p:cNvGraphicFramePr>
          <p:nvPr/>
        </p:nvGraphicFramePr>
        <p:xfrm>
          <a:off x="2538413" y="5651500"/>
          <a:ext cx="5400675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" r:id="rId2" imgW="54864000" imgH="10972800" progId="">
                  <p:embed/>
                </p:oleObj>
              </mc:Choice>
              <mc:Fallback>
                <p:oleObj name="" r:id="rId2" imgW="54864000" imgH="10972800" progId="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38413" y="5651500"/>
                        <a:ext cx="5400675" cy="1081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041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419" name="TextBox 2"/>
          <p:cNvSpPr txBox="1"/>
          <p:nvPr/>
        </p:nvSpPr>
        <p:spPr>
          <a:xfrm>
            <a:off x="914400" y="1008063"/>
            <a:ext cx="773588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R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ECURRENCES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ND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IVIDE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-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AND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-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CONQUER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0" name="TextBox 3"/>
          <p:cNvSpPr txBox="1"/>
          <p:nvPr/>
        </p:nvSpPr>
        <p:spPr>
          <a:xfrm>
            <a:off x="1263650" y="1722438"/>
            <a:ext cx="1930400" cy="4095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Recurrence: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1" name="TextBox 4"/>
          <p:cNvSpPr txBox="1"/>
          <p:nvPr/>
        </p:nvSpPr>
        <p:spPr>
          <a:xfrm>
            <a:off x="1665288" y="2155825"/>
            <a:ext cx="7621587" cy="7016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A recurrence is an equation or inequality that describes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5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a function in terms of its value on smaller inputs.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2" name="TextBox 5"/>
          <p:cNvSpPr txBox="1"/>
          <p:nvPr/>
        </p:nvSpPr>
        <p:spPr>
          <a:xfrm>
            <a:off x="1263650" y="2878138"/>
            <a:ext cx="5994400" cy="4222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290"/>
              </a:lnSpc>
            </a:pPr>
            <a:r>
              <a:rPr lang="en-US" altLang="zh-CN" sz="29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Recurrence and Divide and Conquer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3" name="TextBox 6"/>
          <p:cNvSpPr txBox="1"/>
          <p:nvPr/>
        </p:nvSpPr>
        <p:spPr>
          <a:xfrm>
            <a:off x="1665288" y="3325813"/>
            <a:ext cx="722312" cy="3333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565"/>
              </a:lnSpc>
            </a:pPr>
            <a:r>
              <a:rPr lang="en-US" altLang="zh-CN" sz="2300" dirty="0">
                <a:latin typeface="Times New Roman" panose="02020603050405020304" pitchFamily="2" charset="0"/>
                <a:ea typeface="宋体" panose="02010600030101010101" pitchFamily="2" charset="-122"/>
              </a:rPr>
              <a:t>Twins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4" name="TextBox 7"/>
          <p:cNvSpPr txBox="1"/>
          <p:nvPr/>
        </p:nvSpPr>
        <p:spPr>
          <a:xfrm>
            <a:off x="1363663" y="5800725"/>
            <a:ext cx="5327650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???How to resolve a Recurrence?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5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144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43" name="TextBox 2"/>
          <p:cNvSpPr txBox="1"/>
          <p:nvPr/>
        </p:nvSpPr>
        <p:spPr>
          <a:xfrm>
            <a:off x="914400" y="660400"/>
            <a:ext cx="447992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R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ECURRENCES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44" name="TextBox 3"/>
          <p:cNvSpPr txBox="1"/>
          <p:nvPr/>
        </p:nvSpPr>
        <p:spPr>
          <a:xfrm>
            <a:off x="1311275" y="1824038"/>
            <a:ext cx="3636963" cy="628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875"/>
              </a:lnSpc>
            </a:pPr>
            <a:r>
              <a:rPr lang="en-US" altLang="zh-CN" sz="4400" dirty="0">
                <a:latin typeface="Times New Roman" panose="02020603050405020304" pitchFamily="2" charset="0"/>
                <a:ea typeface="宋体" panose="02010600030101010101" pitchFamily="2" charset="-122"/>
              </a:rPr>
              <a:t>Three methods: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45" name="TextBox 4"/>
          <p:cNvSpPr txBox="1"/>
          <p:nvPr/>
        </p:nvSpPr>
        <p:spPr>
          <a:xfrm>
            <a:off x="1665288" y="2613025"/>
            <a:ext cx="4251325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Substitution method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46" name="TextBox 5"/>
          <p:cNvSpPr txBox="1"/>
          <p:nvPr/>
        </p:nvSpPr>
        <p:spPr>
          <a:xfrm>
            <a:off x="1665288" y="3336925"/>
            <a:ext cx="4730750" cy="1295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Recursion tree method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1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Master method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4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246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67" name="TextBox 2"/>
          <p:cNvSpPr txBox="1"/>
          <p:nvPr/>
        </p:nvSpPr>
        <p:spPr>
          <a:xfrm>
            <a:off x="803275" y="577850"/>
            <a:ext cx="7226300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UBSTITUTION METHOD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68" name="TextBox 3"/>
          <p:cNvSpPr txBox="1"/>
          <p:nvPr/>
        </p:nvSpPr>
        <p:spPr>
          <a:xfrm>
            <a:off x="882650" y="1584325"/>
            <a:ext cx="54530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The most general method: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69" name="TextBox 4"/>
          <p:cNvSpPr txBox="1"/>
          <p:nvPr/>
        </p:nvSpPr>
        <p:spPr>
          <a:xfrm>
            <a:off x="882650" y="2187575"/>
            <a:ext cx="6940550" cy="17954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1. Guess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the form of the solution.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50"/>
              </a:lnSpc>
            </a:pPr>
            <a:r>
              <a:rPr lang="en-US" altLang="zh-CN" sz="3900" i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2. Verify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by induction.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50"/>
              </a:lnSpc>
            </a:pPr>
            <a:r>
              <a:rPr lang="en-US" altLang="zh-CN" sz="3900" i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3. Solve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for constants.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70" name="TextBox 5"/>
          <p:cNvSpPr txBox="1"/>
          <p:nvPr/>
        </p:nvSpPr>
        <p:spPr>
          <a:xfrm>
            <a:off x="882650" y="4000500"/>
            <a:ext cx="6467475" cy="11811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zh-CN" altLang="en-US" sz="39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Example: 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T(n) = 4T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 2)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n</a:t>
            </a:r>
            <a:endParaRPr lang="zh-CN" altLang="en-US" sz="3900" i="1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50"/>
              </a:lnSpc>
            </a:pPr>
            <a:r>
              <a:rPr lang="zh-CN" altLang="en-US" sz="39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[Assume that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T(1) = Θ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.]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71" name="TextBox 6"/>
          <p:cNvSpPr txBox="1"/>
          <p:nvPr/>
        </p:nvSpPr>
        <p:spPr>
          <a:xfrm>
            <a:off x="882650" y="5208588"/>
            <a:ext cx="8953500" cy="17954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Guess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O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. (Prove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O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Ω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separately.)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50"/>
              </a:lnSpc>
            </a:pPr>
            <a:r>
              <a:rPr lang="en-US" altLang="zh-CN" sz="39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Assume that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T(k) ≤ ck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 &lt; n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50"/>
              </a:lnSpc>
            </a:pPr>
            <a:r>
              <a:rPr lang="en-US" altLang="zh-CN" sz="39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Prove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T(n) ≤ cn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by induction.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7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741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1" name="TextBox 2"/>
          <p:cNvSpPr txBox="1"/>
          <p:nvPr/>
        </p:nvSpPr>
        <p:spPr>
          <a:xfrm>
            <a:off x="914400" y="660400"/>
            <a:ext cx="4999038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2" name="TextBox 3"/>
          <p:cNvSpPr txBox="1"/>
          <p:nvPr/>
        </p:nvSpPr>
        <p:spPr>
          <a:xfrm>
            <a:off x="1263650" y="1809750"/>
            <a:ext cx="1843088" cy="4095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Pseudocode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3" name="TextBox 4"/>
          <p:cNvSpPr txBox="1"/>
          <p:nvPr/>
        </p:nvSpPr>
        <p:spPr>
          <a:xfrm>
            <a:off x="1665288" y="2879725"/>
            <a:ext cx="3808412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InsertionSort 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A, n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4" name="TextBox 5"/>
          <p:cNvSpPr txBox="1"/>
          <p:nvPr/>
        </p:nvSpPr>
        <p:spPr>
          <a:xfrm>
            <a:off x="1698625" y="3524250"/>
            <a:ext cx="2568575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← 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</a:t>
            </a:r>
            <a:r>
              <a:rPr lang="en-US" altLang="zh-CN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to 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5" name="TextBox 6"/>
          <p:cNvSpPr txBox="1"/>
          <p:nvPr/>
        </p:nvSpPr>
        <p:spPr>
          <a:xfrm>
            <a:off x="1665288" y="4168775"/>
            <a:ext cx="485775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do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6" name="TextBox 7"/>
          <p:cNvSpPr txBox="1"/>
          <p:nvPr/>
        </p:nvSpPr>
        <p:spPr>
          <a:xfrm>
            <a:off x="1968500" y="4814888"/>
            <a:ext cx="699928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Insert 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 into the sorted sequence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7" name="TextBox 8"/>
          <p:cNvSpPr txBox="1"/>
          <p:nvPr/>
        </p:nvSpPr>
        <p:spPr>
          <a:xfrm>
            <a:off x="2017713" y="5459413"/>
            <a:ext cx="2127250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[1 .. 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- 1].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349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1" name="TextBox 2"/>
          <p:cNvSpPr txBox="1"/>
          <p:nvPr/>
        </p:nvSpPr>
        <p:spPr>
          <a:xfrm>
            <a:off x="1465263" y="500063"/>
            <a:ext cx="7762875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substitution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2" name="TextBox 3"/>
          <p:cNvSpPr txBox="1"/>
          <p:nvPr/>
        </p:nvSpPr>
        <p:spPr>
          <a:xfrm>
            <a:off x="723900" y="1504950"/>
            <a:ext cx="9532938" cy="11795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We must also handle the initial conditions,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65"/>
              </a:lnSpc>
            </a:pPr>
            <a:r>
              <a:rPr lang="en-US" altLang="zh-CN" sz="3900" dirty="0">
                <a:latin typeface="Times New Roman" panose="02020603050405020304" pitchFamily="2" charset="0"/>
              </a:rPr>
              <a:t> 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that is, ground the induction with base cases.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3" name="TextBox 4"/>
          <p:cNvSpPr txBox="1"/>
          <p:nvPr/>
        </p:nvSpPr>
        <p:spPr>
          <a:xfrm>
            <a:off x="723900" y="2713038"/>
            <a:ext cx="9299575" cy="6096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090"/>
              </a:lnSpc>
            </a:pPr>
            <a:r>
              <a:rPr lang="en-US" altLang="zh-CN" sz="39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9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Base: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Θ(1)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for all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&lt;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, where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is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4" name="TextBox 5"/>
          <p:cNvSpPr txBox="1"/>
          <p:nvPr/>
        </p:nvSpPr>
        <p:spPr>
          <a:xfrm>
            <a:off x="915988" y="3317875"/>
            <a:ext cx="4011612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a suitable constant.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5" name="TextBox 6"/>
          <p:cNvSpPr txBox="1"/>
          <p:nvPr/>
        </p:nvSpPr>
        <p:spPr>
          <a:xfrm>
            <a:off x="723900" y="3921125"/>
            <a:ext cx="9088438" cy="6096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100"/>
              </a:lnSpc>
            </a:pPr>
            <a:r>
              <a:rPr lang="en-US" altLang="zh-CN" sz="39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 ≤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&lt;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, we have “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Θ(1)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”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≤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, if we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6" name="TextBox 7"/>
          <p:cNvSpPr txBox="1"/>
          <p:nvPr/>
        </p:nvSpPr>
        <p:spPr>
          <a:xfrm>
            <a:off x="915988" y="4525963"/>
            <a:ext cx="379730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pick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big enough.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451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5" name="TextBox 2"/>
          <p:cNvSpPr txBox="1"/>
          <p:nvPr/>
        </p:nvSpPr>
        <p:spPr>
          <a:xfrm>
            <a:off x="723900" y="500063"/>
            <a:ext cx="7680325" cy="2884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zh-CN" altLang="en-US" dirty="0">
                <a:latin typeface="MS PGothic" panose="020B0600070205080204" pitchFamily="2" charset="-128"/>
                <a:ea typeface="MS PGothic" panose="020B0600070205080204" pitchFamily="2" charset="-128"/>
                <a:sym typeface="MS PGothic" panose="020B0600070205080204" pitchFamily="2" charset="-128"/>
              </a:rPr>
              <a:t>	</a:t>
            </a:r>
            <a:r>
              <a:rPr lang="zh-CN" altLang="en-US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(continued)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5325"/>
              </a:lnSpc>
            </a:pP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T(n) = 4T(n / 2) + n</a:t>
            </a:r>
            <a:endParaRPr lang="zh-CN" altLang="en-US" sz="3900" i="1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65"/>
              </a:lnSpc>
            </a:pP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	≤ 4c(n / 2)</a:t>
            </a:r>
            <a:r>
              <a:rPr lang="zh-CN" altLang="en-US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zh-CN" altLang="en-US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n</a:t>
            </a:r>
            <a:endParaRPr lang="zh-CN" altLang="en-US" sz="3900" i="1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50"/>
              </a:lnSpc>
            </a:pP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	= (c / 2)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zh-CN" altLang="en-US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16" name="TextBox 3"/>
          <p:cNvSpPr txBox="1"/>
          <p:nvPr/>
        </p:nvSpPr>
        <p:spPr>
          <a:xfrm>
            <a:off x="1730375" y="3395663"/>
            <a:ext cx="4414838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cn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((c / 2)n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n)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17" name="TextBox 4"/>
          <p:cNvSpPr txBox="1"/>
          <p:nvPr/>
        </p:nvSpPr>
        <p:spPr>
          <a:xfrm>
            <a:off x="6787360" y="3467100"/>
            <a:ext cx="3157538" cy="501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desired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 </a:t>
            </a: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residual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18" name="TextBox 5"/>
          <p:cNvSpPr txBox="1"/>
          <p:nvPr/>
        </p:nvSpPr>
        <p:spPr>
          <a:xfrm>
            <a:off x="1730375" y="4000500"/>
            <a:ext cx="1057275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≤ cn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4519" name="TextBox 6"/>
          <p:cNvSpPr txBox="1"/>
          <p:nvPr/>
        </p:nvSpPr>
        <p:spPr>
          <a:xfrm>
            <a:off x="3657600" y="4051300"/>
            <a:ext cx="1333500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desired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20" name="TextBox 7"/>
          <p:cNvSpPr txBox="1"/>
          <p:nvPr/>
        </p:nvSpPr>
        <p:spPr>
          <a:xfrm>
            <a:off x="723900" y="4603750"/>
            <a:ext cx="8193088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Whenever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(c/2)n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n ≥ 0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, for example,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21" name="TextBox 8"/>
          <p:cNvSpPr txBox="1"/>
          <p:nvPr/>
        </p:nvSpPr>
        <p:spPr>
          <a:xfrm>
            <a:off x="723900" y="5210175"/>
            <a:ext cx="363220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If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 ≥ 2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≥ 1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22" name="TextBox 9"/>
          <p:cNvSpPr txBox="1"/>
          <p:nvPr/>
        </p:nvSpPr>
        <p:spPr>
          <a:xfrm>
            <a:off x="6313488" y="5278438"/>
            <a:ext cx="1454150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residual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23" name="TextBox 10"/>
          <p:cNvSpPr txBox="1"/>
          <p:nvPr/>
        </p:nvSpPr>
        <p:spPr>
          <a:xfrm>
            <a:off x="2753512" y="6538913"/>
            <a:ext cx="4940300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This bound is not tight!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24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553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539" name="TextBox 2"/>
          <p:cNvSpPr txBox="1"/>
          <p:nvPr/>
        </p:nvSpPr>
        <p:spPr>
          <a:xfrm>
            <a:off x="1511300" y="500063"/>
            <a:ext cx="7672388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A tighter upper bound?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540" name="TextBox 3"/>
          <p:cNvSpPr txBox="1"/>
          <p:nvPr/>
        </p:nvSpPr>
        <p:spPr>
          <a:xfrm>
            <a:off x="723900" y="1660525"/>
            <a:ext cx="6872288" cy="17954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We shall prove that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O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6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Assume that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≤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ck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&lt;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5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T(n) =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 /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+ 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541" name="TextBox 4"/>
          <p:cNvSpPr txBox="1"/>
          <p:nvPr/>
        </p:nvSpPr>
        <p:spPr>
          <a:xfrm>
            <a:off x="1857375" y="3473450"/>
            <a:ext cx="206375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≤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542" name="TextBox 5"/>
          <p:cNvSpPr txBox="1"/>
          <p:nvPr/>
        </p:nvSpPr>
        <p:spPr>
          <a:xfrm>
            <a:off x="1857375" y="4078288"/>
            <a:ext cx="2492375" cy="11795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(–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9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5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≤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5543" name="TextBox 6"/>
          <p:cNvSpPr txBox="1"/>
          <p:nvPr/>
        </p:nvSpPr>
        <p:spPr>
          <a:xfrm>
            <a:off x="723900" y="5289550"/>
            <a:ext cx="6884988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for no choice n when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&gt; 0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. Lose!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544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656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563" name="TextBox 2"/>
          <p:cNvSpPr txBox="1"/>
          <p:nvPr/>
        </p:nvSpPr>
        <p:spPr>
          <a:xfrm>
            <a:off x="1433513" y="500063"/>
            <a:ext cx="7543800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A tighter upper bound!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4" name="TextBox 3"/>
          <p:cNvSpPr txBox="1"/>
          <p:nvPr/>
        </p:nvSpPr>
        <p:spPr>
          <a:xfrm>
            <a:off x="568325" y="1579563"/>
            <a:ext cx="8129588" cy="10382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IDEA: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Strengthen the inductive hypothesis.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en-US" altLang="zh-CN" sz="35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Subtract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a low-order term.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5" name="TextBox 4"/>
          <p:cNvSpPr txBox="1"/>
          <p:nvPr/>
        </p:nvSpPr>
        <p:spPr>
          <a:xfrm>
            <a:off x="568325" y="2652713"/>
            <a:ext cx="8640763" cy="5381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540"/>
              </a:lnSpc>
            </a:pPr>
            <a:r>
              <a:rPr lang="en-US" altLang="zh-CN" sz="3500" i="1" dirty="0">
                <a:latin typeface="Times New Roman" panose="02020603050405020304" pitchFamily="2" charset="0"/>
                <a:ea typeface="宋体" panose="02010600030101010101" pitchFamily="2" charset="-122"/>
              </a:rPr>
              <a:t>Inductive hypothesis: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≤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en-US" altLang="zh-CN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en-US" altLang="zh-CN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&lt;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6" name="TextBox 5"/>
          <p:cNvSpPr txBox="1"/>
          <p:nvPr/>
        </p:nvSpPr>
        <p:spPr>
          <a:xfrm>
            <a:off x="568325" y="3190875"/>
            <a:ext cx="3652838" cy="501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T(n) =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 /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+ 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7" name="TextBox 6"/>
          <p:cNvSpPr txBox="1"/>
          <p:nvPr/>
        </p:nvSpPr>
        <p:spPr>
          <a:xfrm>
            <a:off x="1574800" y="3727450"/>
            <a:ext cx="5073650" cy="11160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540"/>
              </a:lnSpc>
            </a:pP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≤ 4(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zh-CN" altLang="en-US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zh-CN" altLang="en-US" sz="35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/2)) +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sz="3500" i="1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8" name="TextBox 7"/>
          <p:cNvSpPr txBox="1"/>
          <p:nvPr/>
        </p:nvSpPr>
        <p:spPr>
          <a:xfrm>
            <a:off x="1574800" y="4802188"/>
            <a:ext cx="4251325" cy="11160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540"/>
              </a:lnSpc>
            </a:pP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≤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  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if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&gt;1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9" name="TextBox 8"/>
          <p:cNvSpPr txBox="1"/>
          <p:nvPr/>
        </p:nvSpPr>
        <p:spPr>
          <a:xfrm>
            <a:off x="568325" y="5876925"/>
            <a:ext cx="9207500" cy="5492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525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Pick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big enough to handle the initial conditions.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7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758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587" name="TextBox 2"/>
          <p:cNvSpPr txBox="1"/>
          <p:nvPr/>
        </p:nvSpPr>
        <p:spPr>
          <a:xfrm>
            <a:off x="1433513" y="500063"/>
            <a:ext cx="7467600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Recursion-tree method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588" name="TextBox 3"/>
          <p:cNvSpPr txBox="1"/>
          <p:nvPr/>
        </p:nvSpPr>
        <p:spPr>
          <a:xfrm>
            <a:off x="646113" y="1622425"/>
            <a:ext cx="8291512" cy="501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A recursion tree 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models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the costs (time) of 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589" name="TextBox 4"/>
          <p:cNvSpPr txBox="1"/>
          <p:nvPr/>
        </p:nvSpPr>
        <p:spPr>
          <a:xfrm>
            <a:off x="935038" y="2160588"/>
            <a:ext cx="6578600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recursive execution of an algorithm.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590" name="TextBox 5"/>
          <p:cNvSpPr txBox="1"/>
          <p:nvPr/>
        </p:nvSpPr>
        <p:spPr>
          <a:xfrm>
            <a:off x="646113" y="2865438"/>
            <a:ext cx="7404100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The 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recursion tree method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is good for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591" name="TextBox 6"/>
          <p:cNvSpPr txBox="1"/>
          <p:nvPr/>
        </p:nvSpPr>
        <p:spPr>
          <a:xfrm>
            <a:off x="935038" y="3403600"/>
            <a:ext cx="8782050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generating guesses for the 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substitution method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59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861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1" name="TextBox 2"/>
          <p:cNvSpPr txBox="1"/>
          <p:nvPr/>
        </p:nvSpPr>
        <p:spPr>
          <a:xfrm>
            <a:off x="1117600" y="500063"/>
            <a:ext cx="8426450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2" name="TextBox 3"/>
          <p:cNvSpPr txBox="1"/>
          <p:nvPr/>
        </p:nvSpPr>
        <p:spPr>
          <a:xfrm>
            <a:off x="882650" y="2211388"/>
            <a:ext cx="6978650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3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963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9635" name="TextBox 2"/>
          <p:cNvSpPr txBox="1"/>
          <p:nvPr/>
        </p:nvSpPr>
        <p:spPr>
          <a:xfrm>
            <a:off x="1117600" y="500063"/>
            <a:ext cx="8426450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636" name="TextBox 3"/>
          <p:cNvSpPr txBox="1"/>
          <p:nvPr/>
        </p:nvSpPr>
        <p:spPr>
          <a:xfrm>
            <a:off x="882650" y="2211388"/>
            <a:ext cx="7010400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637" name="TextBox 4"/>
          <p:cNvSpPr txBox="1"/>
          <p:nvPr/>
        </p:nvSpPr>
        <p:spPr>
          <a:xfrm>
            <a:off x="4794250" y="3422650"/>
            <a:ext cx="876300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63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065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59" name="TextBox 2"/>
          <p:cNvSpPr txBox="1"/>
          <p:nvPr/>
        </p:nvSpPr>
        <p:spPr>
          <a:xfrm>
            <a:off x="882650" y="500063"/>
            <a:ext cx="8669338" cy="36036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Calibri" panose="020F0502020204030204" charset="0"/>
                <a:sym typeface="Calibri" panose="020F0502020204030204" charset="0"/>
              </a:rPr>
              <a:t> </a:t>
            </a: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52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521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                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0660" name="TextBox 3"/>
          <p:cNvSpPr txBox="1"/>
          <p:nvPr/>
        </p:nvSpPr>
        <p:spPr>
          <a:xfrm>
            <a:off x="2779713" y="4719638"/>
            <a:ext cx="1271587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61" name="TextBox 4"/>
          <p:cNvSpPr txBox="1"/>
          <p:nvPr/>
        </p:nvSpPr>
        <p:spPr>
          <a:xfrm>
            <a:off x="6178550" y="4719638"/>
            <a:ext cx="1273175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6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168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83" name="TextBox 2"/>
          <p:cNvSpPr txBox="1"/>
          <p:nvPr/>
        </p:nvSpPr>
        <p:spPr>
          <a:xfrm>
            <a:off x="882650" y="500063"/>
            <a:ext cx="8669338" cy="34496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Calibri" panose="020F0502020204030204" charset="0"/>
                <a:sym typeface="Calibri" panose="020F0502020204030204" charset="0"/>
              </a:rPr>
              <a:t> </a:t>
            </a: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52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501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                 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1684" name="TextBox 3"/>
          <p:cNvSpPr txBox="1"/>
          <p:nvPr/>
        </p:nvSpPr>
        <p:spPr>
          <a:xfrm>
            <a:off x="2860675" y="4565650"/>
            <a:ext cx="11604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1685" name="TextBox 4"/>
          <p:cNvSpPr txBox="1"/>
          <p:nvPr/>
        </p:nvSpPr>
        <p:spPr>
          <a:xfrm>
            <a:off x="6526213" y="4565650"/>
            <a:ext cx="1160462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1686" name="TextBox 5"/>
          <p:cNvSpPr txBox="1"/>
          <p:nvPr/>
        </p:nvSpPr>
        <p:spPr>
          <a:xfrm>
            <a:off x="1489075" y="5775325"/>
            <a:ext cx="1516063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687" name="TextBox 6"/>
          <p:cNvSpPr txBox="1"/>
          <p:nvPr/>
        </p:nvSpPr>
        <p:spPr>
          <a:xfrm>
            <a:off x="3629025" y="5775325"/>
            <a:ext cx="127317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688" name="TextBox 7"/>
          <p:cNvSpPr txBox="1"/>
          <p:nvPr/>
        </p:nvSpPr>
        <p:spPr>
          <a:xfrm>
            <a:off x="5518150" y="5775325"/>
            <a:ext cx="127317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689" name="TextBox 8"/>
          <p:cNvSpPr txBox="1"/>
          <p:nvPr/>
        </p:nvSpPr>
        <p:spPr>
          <a:xfrm>
            <a:off x="7785100" y="5775325"/>
            <a:ext cx="127317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69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270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2707" name="TextBox 2"/>
          <p:cNvSpPr txBox="1"/>
          <p:nvPr/>
        </p:nvSpPr>
        <p:spPr>
          <a:xfrm>
            <a:off x="882650" y="500063"/>
            <a:ext cx="8669338" cy="27701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Calibri" panose="020F0502020204030204" charset="0"/>
                <a:sym typeface="Calibri" panose="020F0502020204030204" charset="0"/>
              </a:rPr>
              <a:t> </a:t>
            </a: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56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44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                 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2708" name="TextBox 3"/>
          <p:cNvSpPr txBox="1"/>
          <p:nvPr/>
        </p:nvSpPr>
        <p:spPr>
          <a:xfrm>
            <a:off x="2859088" y="3892550"/>
            <a:ext cx="1160462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2709" name="TextBox 4"/>
          <p:cNvSpPr txBox="1"/>
          <p:nvPr/>
        </p:nvSpPr>
        <p:spPr>
          <a:xfrm>
            <a:off x="6524625" y="3892550"/>
            <a:ext cx="1160463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2710" name="TextBox 5"/>
          <p:cNvSpPr txBox="1"/>
          <p:nvPr/>
        </p:nvSpPr>
        <p:spPr>
          <a:xfrm>
            <a:off x="1489075" y="5102225"/>
            <a:ext cx="151447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1" name="TextBox 6"/>
          <p:cNvSpPr txBox="1"/>
          <p:nvPr/>
        </p:nvSpPr>
        <p:spPr>
          <a:xfrm>
            <a:off x="3629025" y="5102225"/>
            <a:ext cx="1271588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2" name="TextBox 7"/>
          <p:cNvSpPr txBox="1"/>
          <p:nvPr/>
        </p:nvSpPr>
        <p:spPr>
          <a:xfrm>
            <a:off x="5518150" y="5102225"/>
            <a:ext cx="1271588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3" name="TextBox 8"/>
          <p:cNvSpPr txBox="1"/>
          <p:nvPr/>
        </p:nvSpPr>
        <p:spPr>
          <a:xfrm>
            <a:off x="7785100" y="5102225"/>
            <a:ext cx="1271588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4" name="TextBox 9"/>
          <p:cNvSpPr txBox="1"/>
          <p:nvPr/>
        </p:nvSpPr>
        <p:spPr>
          <a:xfrm>
            <a:off x="1354138" y="6311900"/>
            <a:ext cx="96202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Θ(1)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5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843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5" name="TextBox 2"/>
          <p:cNvSpPr txBox="1"/>
          <p:nvPr/>
        </p:nvSpPr>
        <p:spPr>
          <a:xfrm>
            <a:off x="914400" y="660400"/>
            <a:ext cx="4999038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6" name="TextBox 3"/>
          <p:cNvSpPr txBox="1"/>
          <p:nvPr/>
        </p:nvSpPr>
        <p:spPr>
          <a:xfrm>
            <a:off x="1263650" y="1687513"/>
            <a:ext cx="1843088" cy="4111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Pseudocode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7" name="TextBox 4"/>
          <p:cNvSpPr txBox="1"/>
          <p:nvPr/>
        </p:nvSpPr>
        <p:spPr>
          <a:xfrm>
            <a:off x="1665288" y="2471738"/>
            <a:ext cx="2733675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InsertionSort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A, n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8" name="TextBox 5"/>
          <p:cNvSpPr txBox="1"/>
          <p:nvPr/>
        </p:nvSpPr>
        <p:spPr>
          <a:xfrm>
            <a:off x="1685925" y="3165475"/>
            <a:ext cx="1760538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←2 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to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9" name="TextBox 6"/>
          <p:cNvSpPr txBox="1"/>
          <p:nvPr/>
        </p:nvSpPr>
        <p:spPr>
          <a:xfrm>
            <a:off x="1665288" y="3513138"/>
            <a:ext cx="349250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do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0" name="TextBox 7"/>
          <p:cNvSpPr txBox="1"/>
          <p:nvPr/>
        </p:nvSpPr>
        <p:spPr>
          <a:xfrm>
            <a:off x="2209800" y="3860800"/>
            <a:ext cx="1920875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key  ← 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1" name="TextBox 8"/>
          <p:cNvSpPr txBox="1"/>
          <p:nvPr/>
        </p:nvSpPr>
        <p:spPr>
          <a:xfrm>
            <a:off x="2209800" y="4208463"/>
            <a:ext cx="6718300" cy="7064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//Insert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j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] into the sorted sequence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[1 ..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- 1].</a:t>
            </a:r>
            <a:endParaRPr lang="zh-CN" altLang="en-US" sz="25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740"/>
              </a:lnSpc>
            </a:pP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←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-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2" name="TextBox 9"/>
          <p:cNvSpPr txBox="1"/>
          <p:nvPr/>
        </p:nvSpPr>
        <p:spPr>
          <a:xfrm>
            <a:off x="2209800" y="4903788"/>
            <a:ext cx="3544888" cy="7048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while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&gt; 0 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 &gt; key</a:t>
            </a:r>
            <a:endParaRPr lang="zh-CN" altLang="en-US" sz="2500" b="1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74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do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3" name="TextBox 10"/>
          <p:cNvSpPr txBox="1"/>
          <p:nvPr/>
        </p:nvSpPr>
        <p:spPr>
          <a:xfrm>
            <a:off x="2754313" y="5597525"/>
            <a:ext cx="2230437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+ 1] ←A[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4" name="TextBox 11"/>
          <p:cNvSpPr txBox="1"/>
          <p:nvPr/>
        </p:nvSpPr>
        <p:spPr>
          <a:xfrm>
            <a:off x="2790825" y="5946775"/>
            <a:ext cx="1014413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←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5" name="TextBox 12"/>
          <p:cNvSpPr txBox="1"/>
          <p:nvPr/>
        </p:nvSpPr>
        <p:spPr>
          <a:xfrm>
            <a:off x="2228850" y="6294438"/>
            <a:ext cx="1843088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+1] ←key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373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1" name="TextBox 2"/>
          <p:cNvSpPr txBox="1"/>
          <p:nvPr/>
        </p:nvSpPr>
        <p:spPr>
          <a:xfrm>
            <a:off x="882650" y="500063"/>
            <a:ext cx="8669338" cy="18208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Calibri" panose="020F0502020204030204" charset="0"/>
                <a:sym typeface="Calibri" panose="020F0502020204030204" charset="0"/>
              </a:rPr>
              <a:t> </a:t>
            </a: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56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732" name="TextBox 3"/>
          <p:cNvSpPr txBox="1"/>
          <p:nvPr/>
        </p:nvSpPr>
        <p:spPr>
          <a:xfrm>
            <a:off x="4986338" y="2682875"/>
            <a:ext cx="504825" cy="5651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algn="ctr"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3733" name="TextBox 4"/>
          <p:cNvSpPr txBox="1"/>
          <p:nvPr/>
        </p:nvSpPr>
        <p:spPr>
          <a:xfrm>
            <a:off x="9226550" y="2679700"/>
            <a:ext cx="42545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3734" name="TextBox 5"/>
          <p:cNvSpPr txBox="1"/>
          <p:nvPr/>
        </p:nvSpPr>
        <p:spPr>
          <a:xfrm>
            <a:off x="2859088" y="3892550"/>
            <a:ext cx="1160462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3735" name="TextBox 6"/>
          <p:cNvSpPr txBox="1"/>
          <p:nvPr/>
        </p:nvSpPr>
        <p:spPr>
          <a:xfrm>
            <a:off x="6524625" y="3892550"/>
            <a:ext cx="1160463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3736" name="TextBox 7"/>
          <p:cNvSpPr txBox="1"/>
          <p:nvPr/>
        </p:nvSpPr>
        <p:spPr>
          <a:xfrm>
            <a:off x="1419225" y="5102225"/>
            <a:ext cx="1416050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3737" name="TextBox 8"/>
          <p:cNvSpPr txBox="1"/>
          <p:nvPr/>
        </p:nvSpPr>
        <p:spPr>
          <a:xfrm>
            <a:off x="3532188" y="5102225"/>
            <a:ext cx="1160462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3738" name="TextBox 9"/>
          <p:cNvSpPr txBox="1"/>
          <p:nvPr/>
        </p:nvSpPr>
        <p:spPr>
          <a:xfrm>
            <a:off x="5643563" y="5102225"/>
            <a:ext cx="1160462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3739" name="TextBox 10"/>
          <p:cNvSpPr txBox="1"/>
          <p:nvPr/>
        </p:nvSpPr>
        <p:spPr>
          <a:xfrm>
            <a:off x="7883525" y="5102225"/>
            <a:ext cx="11604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3740" name="TextBox 11"/>
          <p:cNvSpPr txBox="1"/>
          <p:nvPr/>
        </p:nvSpPr>
        <p:spPr>
          <a:xfrm>
            <a:off x="1354138" y="6311900"/>
            <a:ext cx="96202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Θ(1)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741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475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4755" name="TextBox 2"/>
          <p:cNvSpPr txBox="1"/>
          <p:nvPr/>
        </p:nvSpPr>
        <p:spPr>
          <a:xfrm>
            <a:off x="882650" y="500063"/>
            <a:ext cx="8669338" cy="18208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Calibri" panose="020F0502020204030204" charset="0"/>
                <a:sym typeface="Calibri" panose="020F0502020204030204" charset="0"/>
              </a:rPr>
              <a:t> </a:t>
            </a: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56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756" name="TextBox 3"/>
          <p:cNvSpPr txBox="1"/>
          <p:nvPr/>
        </p:nvSpPr>
        <p:spPr>
          <a:xfrm>
            <a:off x="4191000" y="2682875"/>
            <a:ext cx="42545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4757" name="TextBox 4"/>
          <p:cNvSpPr txBox="1"/>
          <p:nvPr/>
        </p:nvSpPr>
        <p:spPr>
          <a:xfrm>
            <a:off x="9226550" y="2679700"/>
            <a:ext cx="423863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4758" name="TextBox 5"/>
          <p:cNvSpPr txBox="1"/>
          <p:nvPr/>
        </p:nvSpPr>
        <p:spPr>
          <a:xfrm>
            <a:off x="1993900" y="3892550"/>
            <a:ext cx="1160463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4759" name="TextBox 6"/>
          <p:cNvSpPr txBox="1"/>
          <p:nvPr/>
        </p:nvSpPr>
        <p:spPr>
          <a:xfrm>
            <a:off x="5659438" y="3892550"/>
            <a:ext cx="1160462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4760" name="TextBox 7"/>
          <p:cNvSpPr txBox="1"/>
          <p:nvPr/>
        </p:nvSpPr>
        <p:spPr>
          <a:xfrm>
            <a:off x="8912225" y="3987800"/>
            <a:ext cx="1030288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5</a:t>
            </a:r>
            <a:r>
              <a:rPr lang="en-US" altLang="zh-CN" sz="3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761" name="TextBox 8"/>
          <p:cNvSpPr txBox="1"/>
          <p:nvPr/>
        </p:nvSpPr>
        <p:spPr>
          <a:xfrm>
            <a:off x="554038" y="5102225"/>
            <a:ext cx="1414462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4762" name="TextBox 9"/>
          <p:cNvSpPr txBox="1"/>
          <p:nvPr/>
        </p:nvSpPr>
        <p:spPr>
          <a:xfrm>
            <a:off x="2667000" y="5102225"/>
            <a:ext cx="11604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4763" name="TextBox 10"/>
          <p:cNvSpPr txBox="1"/>
          <p:nvPr/>
        </p:nvSpPr>
        <p:spPr>
          <a:xfrm>
            <a:off x="4778375" y="5102225"/>
            <a:ext cx="11604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4764" name="TextBox 11"/>
          <p:cNvSpPr txBox="1"/>
          <p:nvPr/>
        </p:nvSpPr>
        <p:spPr>
          <a:xfrm>
            <a:off x="7016750" y="5102225"/>
            <a:ext cx="1162050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4765" name="TextBox 12"/>
          <p:cNvSpPr txBox="1"/>
          <p:nvPr/>
        </p:nvSpPr>
        <p:spPr>
          <a:xfrm>
            <a:off x="488950" y="6311900"/>
            <a:ext cx="96202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Θ(1)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76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577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5779" name="TextBox 2"/>
          <p:cNvSpPr txBox="1"/>
          <p:nvPr/>
        </p:nvSpPr>
        <p:spPr>
          <a:xfrm rot="5400000">
            <a:off x="8831263" y="5827713"/>
            <a:ext cx="793750" cy="501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…...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80" name="TextBox 3"/>
          <p:cNvSpPr txBox="1"/>
          <p:nvPr/>
        </p:nvSpPr>
        <p:spPr>
          <a:xfrm rot="5400000">
            <a:off x="9001125" y="5661025"/>
            <a:ext cx="452438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81" name="TextBox 4"/>
          <p:cNvSpPr txBox="1"/>
          <p:nvPr/>
        </p:nvSpPr>
        <p:spPr>
          <a:xfrm>
            <a:off x="882650" y="500063"/>
            <a:ext cx="8669338" cy="18208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Calibri" panose="020F0502020204030204" charset="0"/>
                <a:sym typeface="Calibri" panose="020F0502020204030204" charset="0"/>
              </a:rPr>
              <a:t> </a:t>
            </a: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56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82" name="TextBox 5"/>
          <p:cNvSpPr txBox="1"/>
          <p:nvPr/>
        </p:nvSpPr>
        <p:spPr>
          <a:xfrm>
            <a:off x="4191000" y="2682875"/>
            <a:ext cx="42545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5783" name="TextBox 6"/>
          <p:cNvSpPr txBox="1"/>
          <p:nvPr/>
        </p:nvSpPr>
        <p:spPr>
          <a:xfrm>
            <a:off x="9226550" y="2679700"/>
            <a:ext cx="42545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5784" name="TextBox 7"/>
          <p:cNvSpPr txBox="1"/>
          <p:nvPr/>
        </p:nvSpPr>
        <p:spPr>
          <a:xfrm>
            <a:off x="1993900" y="3892550"/>
            <a:ext cx="1160463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5785" name="TextBox 8"/>
          <p:cNvSpPr txBox="1"/>
          <p:nvPr/>
        </p:nvSpPr>
        <p:spPr>
          <a:xfrm>
            <a:off x="5659438" y="3892550"/>
            <a:ext cx="1160462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5786" name="TextBox 9"/>
          <p:cNvSpPr txBox="1"/>
          <p:nvPr/>
        </p:nvSpPr>
        <p:spPr>
          <a:xfrm>
            <a:off x="9147175" y="3987800"/>
            <a:ext cx="1042988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5</a:t>
            </a:r>
            <a:r>
              <a:rPr lang="en-US" altLang="zh-CN" sz="32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2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87" name="TextBox 10"/>
          <p:cNvSpPr txBox="1"/>
          <p:nvPr/>
        </p:nvSpPr>
        <p:spPr>
          <a:xfrm>
            <a:off x="554038" y="5102225"/>
            <a:ext cx="1414462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5788" name="TextBox 11"/>
          <p:cNvSpPr txBox="1"/>
          <p:nvPr/>
        </p:nvSpPr>
        <p:spPr>
          <a:xfrm>
            <a:off x="2667000" y="5102225"/>
            <a:ext cx="11604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5789" name="TextBox 12"/>
          <p:cNvSpPr txBox="1"/>
          <p:nvPr/>
        </p:nvSpPr>
        <p:spPr>
          <a:xfrm>
            <a:off x="4778375" y="5102225"/>
            <a:ext cx="11604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5790" name="TextBox 13"/>
          <p:cNvSpPr txBox="1"/>
          <p:nvPr/>
        </p:nvSpPr>
        <p:spPr>
          <a:xfrm>
            <a:off x="7016750" y="5102225"/>
            <a:ext cx="1162050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5791" name="TextBox 14"/>
          <p:cNvSpPr txBox="1"/>
          <p:nvPr/>
        </p:nvSpPr>
        <p:spPr>
          <a:xfrm>
            <a:off x="8912225" y="5194300"/>
            <a:ext cx="1436688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25</a:t>
            </a:r>
            <a:r>
              <a:rPr lang="en-US" altLang="zh-CN" sz="32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2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/256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92" name="TextBox 15"/>
          <p:cNvSpPr txBox="1"/>
          <p:nvPr/>
        </p:nvSpPr>
        <p:spPr>
          <a:xfrm>
            <a:off x="488950" y="6311900"/>
            <a:ext cx="96202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Θ(1)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93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680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3" name="TextBox 2"/>
          <p:cNvSpPr txBox="1"/>
          <p:nvPr/>
        </p:nvSpPr>
        <p:spPr>
          <a:xfrm rot="5400000">
            <a:off x="9001125" y="51133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04" name="TextBox 3"/>
          <p:cNvSpPr txBox="1"/>
          <p:nvPr/>
        </p:nvSpPr>
        <p:spPr>
          <a:xfrm>
            <a:off x="882650" y="500063"/>
            <a:ext cx="8669338" cy="15763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Calibri" panose="020F0502020204030204" charset="0"/>
                <a:sym typeface="Calibri" panose="020F0502020204030204" charset="0"/>
              </a:rPr>
              <a:t> </a:t>
            </a: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0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05" name="TextBox 4"/>
          <p:cNvSpPr txBox="1"/>
          <p:nvPr/>
        </p:nvSpPr>
        <p:spPr>
          <a:xfrm>
            <a:off x="4191000" y="2136775"/>
            <a:ext cx="42545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6806" name="TextBox 5"/>
          <p:cNvSpPr txBox="1"/>
          <p:nvPr/>
        </p:nvSpPr>
        <p:spPr>
          <a:xfrm>
            <a:off x="9226550" y="2133600"/>
            <a:ext cx="425450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6807" name="TextBox 6"/>
          <p:cNvSpPr txBox="1"/>
          <p:nvPr/>
        </p:nvSpPr>
        <p:spPr>
          <a:xfrm>
            <a:off x="1993900" y="3346450"/>
            <a:ext cx="11604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6808" name="TextBox 7"/>
          <p:cNvSpPr txBox="1"/>
          <p:nvPr/>
        </p:nvSpPr>
        <p:spPr>
          <a:xfrm>
            <a:off x="5659438" y="3346450"/>
            <a:ext cx="1160462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6809" name="TextBox 8"/>
          <p:cNvSpPr txBox="1"/>
          <p:nvPr/>
        </p:nvSpPr>
        <p:spPr>
          <a:xfrm>
            <a:off x="9147175" y="3440113"/>
            <a:ext cx="1042988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5</a:t>
            </a:r>
            <a:r>
              <a:rPr lang="en-US" altLang="zh-CN" sz="32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2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10" name="TextBox 9"/>
          <p:cNvSpPr txBox="1"/>
          <p:nvPr/>
        </p:nvSpPr>
        <p:spPr>
          <a:xfrm>
            <a:off x="8912225" y="4646613"/>
            <a:ext cx="1436688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25</a:t>
            </a:r>
            <a:r>
              <a:rPr lang="en-US" altLang="zh-CN" sz="32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2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/256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11" name="TextBox 10"/>
          <p:cNvSpPr txBox="1"/>
          <p:nvPr/>
        </p:nvSpPr>
        <p:spPr>
          <a:xfrm>
            <a:off x="554038" y="4554538"/>
            <a:ext cx="1414462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6812" name="TextBox 11"/>
          <p:cNvSpPr txBox="1"/>
          <p:nvPr/>
        </p:nvSpPr>
        <p:spPr>
          <a:xfrm>
            <a:off x="2667000" y="4554538"/>
            <a:ext cx="1160463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6813" name="TextBox 12"/>
          <p:cNvSpPr txBox="1"/>
          <p:nvPr/>
        </p:nvSpPr>
        <p:spPr>
          <a:xfrm>
            <a:off x="4778375" y="4554538"/>
            <a:ext cx="1160463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6814" name="TextBox 13"/>
          <p:cNvSpPr txBox="1"/>
          <p:nvPr/>
        </p:nvSpPr>
        <p:spPr>
          <a:xfrm>
            <a:off x="7016750" y="4554538"/>
            <a:ext cx="1162050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en-US" altLang="zh-CN" sz="3900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6815" name="TextBox 14"/>
          <p:cNvSpPr txBox="1"/>
          <p:nvPr/>
        </p:nvSpPr>
        <p:spPr>
          <a:xfrm>
            <a:off x="488950" y="5765800"/>
            <a:ext cx="962025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Θ(1)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16" name="TextBox 15"/>
          <p:cNvSpPr txBox="1"/>
          <p:nvPr/>
        </p:nvSpPr>
        <p:spPr>
          <a:xfrm>
            <a:off x="2306637" y="6034088"/>
            <a:ext cx="7170738" cy="4460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Total </a:t>
            </a:r>
            <a:r>
              <a:rPr lang="zh-CN" altLang="en-US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zh-CN" altLang="en-US" sz="3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0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( 1 + 5/16 + (5/16</a:t>
            </a:r>
            <a:r>
              <a:rPr lang="en-US" altLang="zh-CN" sz="32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)2</a:t>
            </a:r>
            <a:r>
              <a:rPr lang="zh-CN" altLang="en-US" sz="2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(5/16</a:t>
            </a:r>
            <a:r>
              <a:rPr lang="en-US" altLang="zh-CN" sz="32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)3</a:t>
            </a:r>
            <a:r>
              <a:rPr lang="zh-CN" altLang="en-US" sz="2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…)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17" name="TextBox 16"/>
          <p:cNvSpPr txBox="1"/>
          <p:nvPr/>
        </p:nvSpPr>
        <p:spPr>
          <a:xfrm>
            <a:off x="6238875" y="6503988"/>
            <a:ext cx="2624137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geometric series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18" name="TextBox 17"/>
          <p:cNvSpPr txBox="1"/>
          <p:nvPr/>
        </p:nvSpPr>
        <p:spPr>
          <a:xfrm>
            <a:off x="3186112" y="6503988"/>
            <a:ext cx="1200150" cy="43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zh-CN" altLang="en-US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Θ(</a:t>
            </a:r>
            <a:r>
              <a:rPr lang="en-US" altLang="zh-CN" sz="3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19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782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827" name="TextBox 2"/>
          <p:cNvSpPr txBox="1"/>
          <p:nvPr/>
        </p:nvSpPr>
        <p:spPr>
          <a:xfrm>
            <a:off x="2062163" y="500063"/>
            <a:ext cx="6346825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The master method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828" name="TextBox 3"/>
          <p:cNvSpPr txBox="1"/>
          <p:nvPr/>
        </p:nvSpPr>
        <p:spPr>
          <a:xfrm>
            <a:off x="723900" y="1662113"/>
            <a:ext cx="9294813" cy="11795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The master method applies to recurrences of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6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the form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829" name="TextBox 4"/>
          <p:cNvSpPr txBox="1"/>
          <p:nvPr/>
        </p:nvSpPr>
        <p:spPr>
          <a:xfrm>
            <a:off x="3044825" y="2871788"/>
            <a:ext cx="4745038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+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,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830" name="TextBox 5"/>
          <p:cNvSpPr txBox="1"/>
          <p:nvPr/>
        </p:nvSpPr>
        <p:spPr>
          <a:xfrm>
            <a:off x="723900" y="3475038"/>
            <a:ext cx="377190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where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≥ 1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&gt; 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831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885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1600" y="0"/>
            <a:ext cx="10109200" cy="7551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8851" name="TextBox 2"/>
          <p:cNvSpPr txBox="1"/>
          <p:nvPr/>
        </p:nvSpPr>
        <p:spPr>
          <a:xfrm>
            <a:off x="1905000" y="500063"/>
            <a:ext cx="6767513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Three common cases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2" name="TextBox 3"/>
          <p:cNvSpPr txBox="1"/>
          <p:nvPr/>
        </p:nvSpPr>
        <p:spPr>
          <a:xfrm>
            <a:off x="646113" y="1577975"/>
            <a:ext cx="4716462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Compare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with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3" name="TextBox 4"/>
          <p:cNvSpPr txBox="1"/>
          <p:nvPr/>
        </p:nvSpPr>
        <p:spPr>
          <a:xfrm>
            <a:off x="646113" y="2114550"/>
            <a:ext cx="8591550" cy="1039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1.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= O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- ε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for some constant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ε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&gt; 0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zh-CN" altLang="en-US" sz="3500" dirty="0">
                <a:solidFill>
                  <a:srgbClr val="C00000"/>
                </a:solidFill>
                <a:latin typeface="Times New Roman" panose="02020603050405020304" pitchFamily="2" charset="0"/>
              </a:rPr>
              <a:t>    </a:t>
            </a:r>
            <a:r>
              <a:rPr lang="zh-CN" altLang="en-US" sz="35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grows polynomially slower than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en-US" altLang="zh-CN" sz="35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8854" name="TextBox 5"/>
          <p:cNvSpPr txBox="1"/>
          <p:nvPr/>
        </p:nvSpPr>
        <p:spPr>
          <a:xfrm>
            <a:off x="1316038" y="3190875"/>
            <a:ext cx="3074987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(by an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6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ε</a:t>
            </a:r>
            <a:r>
              <a:rPr lang="zh-CN" altLang="en-US" sz="23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factor).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5" name="TextBox 6"/>
          <p:cNvSpPr txBox="1"/>
          <p:nvPr/>
        </p:nvSpPr>
        <p:spPr>
          <a:xfrm>
            <a:off x="1095375" y="3727450"/>
            <a:ext cx="5621338" cy="485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Solution:</a:t>
            </a: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=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                   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6" name="TextBox 7"/>
          <p:cNvSpPr txBox="1"/>
          <p:nvPr/>
        </p:nvSpPr>
        <p:spPr>
          <a:xfrm>
            <a:off x="646113" y="4802188"/>
            <a:ext cx="9075737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2.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=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lg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for some constant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≥ 0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7" name="TextBox 8"/>
          <p:cNvSpPr txBox="1"/>
          <p:nvPr/>
        </p:nvSpPr>
        <p:spPr>
          <a:xfrm>
            <a:off x="1024720" y="5338763"/>
            <a:ext cx="7853362" cy="10398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lg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grow at similar rates.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Solution: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=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lg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+1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8858" name="对象 9"/>
          <p:cNvGraphicFramePr>
            <a:graphicFrameLocks noChangeAspect="1"/>
          </p:cNvGraphicFramePr>
          <p:nvPr/>
        </p:nvGraphicFramePr>
        <p:xfrm>
          <a:off x="4122738" y="1476375"/>
          <a:ext cx="10541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" r:id="rId2" imgW="0" imgH="0" progId="">
                  <p:embed/>
                </p:oleObj>
              </mc:Choice>
              <mc:Fallback>
                <p:oleObj name="" r:id="rId2" imgW="0" imgH="0" progId="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4122738" y="1476375"/>
                        <a:ext cx="1054100" cy="574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9" name="对象 10"/>
          <p:cNvGraphicFramePr>
            <a:graphicFrameLocks noChangeAspect="1"/>
          </p:cNvGraphicFramePr>
          <p:nvPr/>
        </p:nvGraphicFramePr>
        <p:xfrm>
          <a:off x="1312863" y="2051050"/>
          <a:ext cx="3455987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" r:id="rId3" imgW="0" imgH="0" progId="">
                  <p:embed/>
                </p:oleObj>
              </mc:Choice>
              <mc:Fallback>
                <p:oleObj name="" r:id="rId3" imgW="0" imgH="0" progId="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1312863" y="2051050"/>
                        <a:ext cx="3455987" cy="576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6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987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9875" name="TextBox 2"/>
          <p:cNvSpPr txBox="1"/>
          <p:nvPr/>
        </p:nvSpPr>
        <p:spPr>
          <a:xfrm>
            <a:off x="1905000" y="500063"/>
            <a:ext cx="6767513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Three common cases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876" name="TextBox 3"/>
          <p:cNvSpPr txBox="1"/>
          <p:nvPr/>
        </p:nvSpPr>
        <p:spPr>
          <a:xfrm>
            <a:off x="646113" y="1577975"/>
            <a:ext cx="4741862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Compare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with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877" name="TextBox 4"/>
          <p:cNvSpPr txBox="1"/>
          <p:nvPr/>
        </p:nvSpPr>
        <p:spPr>
          <a:xfrm>
            <a:off x="646113" y="2114550"/>
            <a:ext cx="8986837" cy="1039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3.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= </a:t>
            </a:r>
            <a:r>
              <a:rPr lang="zh-CN" altLang="en-US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Ω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- ε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for some constant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ε &gt; 0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zh-CN" altLang="en-US" sz="3500" dirty="0">
                <a:solidFill>
                  <a:srgbClr val="C00000"/>
                </a:solidFill>
                <a:latin typeface="Times New Roman" panose="02020603050405020304" pitchFamily="2" charset="0"/>
              </a:rPr>
              <a:t>    </a:t>
            </a:r>
            <a:r>
              <a:rPr lang="zh-CN" altLang="en-US" sz="35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grows polynomially faster than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3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(by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878" name="TextBox 5"/>
          <p:cNvSpPr txBox="1"/>
          <p:nvPr/>
        </p:nvSpPr>
        <p:spPr>
          <a:xfrm>
            <a:off x="1316038" y="3190875"/>
            <a:ext cx="2357437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an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6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ε</a:t>
            </a:r>
            <a:r>
              <a:rPr lang="zh-CN" altLang="en-US" sz="23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factor),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879" name="TextBox 6"/>
          <p:cNvSpPr txBox="1"/>
          <p:nvPr/>
        </p:nvSpPr>
        <p:spPr>
          <a:xfrm>
            <a:off x="1093788" y="3729038"/>
            <a:ext cx="8351837" cy="15763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satisfies the </a:t>
            </a: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regularity condition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that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≤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 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for some constant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&lt; 1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Solution: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Θ(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9880" name="Object 2"/>
          <p:cNvGraphicFramePr>
            <a:graphicFrameLocks noChangeAspect="1"/>
          </p:cNvGraphicFramePr>
          <p:nvPr/>
        </p:nvGraphicFramePr>
        <p:xfrm>
          <a:off x="4208463" y="1474788"/>
          <a:ext cx="10541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" r:id="rId2" imgW="0" imgH="0" progId="">
                  <p:embed/>
                </p:oleObj>
              </mc:Choice>
              <mc:Fallback>
                <p:oleObj name="" r:id="rId2" imgW="0" imgH="0" progId="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4208463" y="1474788"/>
                        <a:ext cx="1054100" cy="576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1" name="Object 3"/>
          <p:cNvGraphicFramePr>
            <a:graphicFrameLocks noChangeAspect="1"/>
          </p:cNvGraphicFramePr>
          <p:nvPr/>
        </p:nvGraphicFramePr>
        <p:xfrm>
          <a:off x="1314450" y="2051050"/>
          <a:ext cx="345598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" r:id="rId3" imgW="0" imgH="0" progId="">
                  <p:embed/>
                </p:oleObj>
              </mc:Choice>
              <mc:Fallback>
                <p:oleObj name="" r:id="rId3" imgW="0" imgH="0" progId="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1314450" y="2051050"/>
                        <a:ext cx="3455988" cy="576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089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899" name="TextBox 2"/>
          <p:cNvSpPr txBox="1"/>
          <p:nvPr/>
        </p:nvSpPr>
        <p:spPr>
          <a:xfrm>
            <a:off x="882650" y="500063"/>
            <a:ext cx="4217988" cy="15890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zh-CN" altLang="en-US" dirty="0">
                <a:latin typeface="MS PGothic" panose="020B0600070205080204" pitchFamily="2" charset="-128"/>
                <a:ea typeface="MS PGothic" panose="020B0600070205080204" pitchFamily="2" charset="-128"/>
                <a:sym typeface="MS PGothic" panose="020B0600070205080204" pitchFamily="2" charset="-128"/>
              </a:rPr>
              <a:t>	</a:t>
            </a:r>
            <a:r>
              <a:rPr lang="zh-CN" altLang="en-US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Examples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815"/>
              </a:lnSpc>
            </a:pPr>
            <a:r>
              <a:rPr lang="zh-CN" altLang="en-US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Ex.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4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900" name="TextBox 3"/>
          <p:cNvSpPr txBox="1"/>
          <p:nvPr/>
        </p:nvSpPr>
        <p:spPr>
          <a:xfrm>
            <a:off x="1570038" y="2117725"/>
            <a:ext cx="2146300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4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901" name="TextBox 4"/>
          <p:cNvSpPr txBox="1"/>
          <p:nvPr/>
        </p:nvSpPr>
        <p:spPr>
          <a:xfrm>
            <a:off x="4251325" y="2116138"/>
            <a:ext cx="376078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 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;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902" name="TextBox 5"/>
          <p:cNvSpPr txBox="1"/>
          <p:nvPr/>
        </p:nvSpPr>
        <p:spPr>
          <a:xfrm>
            <a:off x="882650" y="2652713"/>
            <a:ext cx="6746875" cy="21288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zh-CN" altLang="en-US" dirty="0">
                <a:latin typeface="MS PGothic" panose="020B0600070205080204" pitchFamily="2" charset="-128"/>
                <a:ea typeface="MS PGothic" panose="020B0600070205080204" pitchFamily="2" charset="-128"/>
                <a:sym typeface="MS PGothic" panose="020B0600070205080204" pitchFamily="2" charset="-128"/>
              </a:rPr>
              <a:t>	</a:t>
            </a:r>
            <a:r>
              <a:rPr lang="zh-CN" altLang="en-US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CASE 1: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O(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2 - ε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ε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1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75"/>
              </a:lnSpc>
            </a:pP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	∴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).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415"/>
              </a:lnSpc>
            </a:pPr>
            <a:r>
              <a:rPr lang="zh-CN" altLang="en-US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Ex.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4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5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0903" name="TextBox 6"/>
          <p:cNvSpPr txBox="1"/>
          <p:nvPr/>
        </p:nvSpPr>
        <p:spPr>
          <a:xfrm>
            <a:off x="1570038" y="4803775"/>
            <a:ext cx="2146300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4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904" name="TextBox 7"/>
          <p:cNvSpPr txBox="1"/>
          <p:nvPr/>
        </p:nvSpPr>
        <p:spPr>
          <a:xfrm>
            <a:off x="4251325" y="4802188"/>
            <a:ext cx="372268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 marL="342900" indent="-342900"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 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;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905" name="TextBox 8"/>
          <p:cNvSpPr txBox="1"/>
          <p:nvPr/>
        </p:nvSpPr>
        <p:spPr>
          <a:xfrm>
            <a:off x="1570038" y="5338763"/>
            <a:ext cx="7869237" cy="10525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zh-CN" altLang="en-US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CASE 2: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= </a:t>
            </a:r>
            <a:r>
              <a:rPr lang="zh-CN" altLang="en-US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lg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,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that is,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0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75"/>
              </a:lnSpc>
            </a:pP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∴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= </a:t>
            </a:r>
            <a:r>
              <a:rPr lang="zh-CN" altLang="en-US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lg 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090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192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23" name="TextBox 2"/>
          <p:cNvSpPr txBox="1"/>
          <p:nvPr/>
        </p:nvSpPr>
        <p:spPr>
          <a:xfrm>
            <a:off x="646113" y="500063"/>
            <a:ext cx="4462462" cy="15890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zh-CN" altLang="en-US" dirty="0">
                <a:latin typeface="MS PGothic" panose="020B0600070205080204" pitchFamily="2" charset="-128"/>
                <a:ea typeface="MS PGothic" panose="020B0600070205080204" pitchFamily="2" charset="-128"/>
                <a:sym typeface="MS PGothic" panose="020B0600070205080204" pitchFamily="2" charset="-128"/>
              </a:rPr>
              <a:t>	</a:t>
            </a:r>
            <a:r>
              <a:rPr lang="zh-CN" altLang="en-US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Examples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815"/>
              </a:lnSpc>
            </a:pPr>
            <a:r>
              <a:rPr lang="zh-CN" altLang="en-US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Ex.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4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500" i="1" baseline="300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1924" name="TextBox 3"/>
          <p:cNvSpPr txBox="1"/>
          <p:nvPr/>
        </p:nvSpPr>
        <p:spPr>
          <a:xfrm>
            <a:off x="1333500" y="2117725"/>
            <a:ext cx="2146300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4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25" name="TextBox 4"/>
          <p:cNvSpPr txBox="1"/>
          <p:nvPr/>
        </p:nvSpPr>
        <p:spPr>
          <a:xfrm>
            <a:off x="4016375" y="2116138"/>
            <a:ext cx="3721100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;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26" name="TextBox 5"/>
          <p:cNvSpPr txBox="1"/>
          <p:nvPr/>
        </p:nvSpPr>
        <p:spPr>
          <a:xfrm>
            <a:off x="646113" y="2652713"/>
            <a:ext cx="8307387" cy="26670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	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CASE 3: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Ω(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2 - ε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ε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1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40"/>
              </a:lnSpc>
            </a:pP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en-US" altLang="zh-CN" sz="35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≤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(reg. cond.) for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1/2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75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	∴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).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415"/>
              </a:lnSpc>
            </a:pP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Ex.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4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/lg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27" name="TextBox 6"/>
          <p:cNvSpPr txBox="1"/>
          <p:nvPr/>
        </p:nvSpPr>
        <p:spPr>
          <a:xfrm>
            <a:off x="1333500" y="5340350"/>
            <a:ext cx="2146300" cy="501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4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28" name="TextBox 7"/>
          <p:cNvSpPr txBox="1"/>
          <p:nvPr/>
        </p:nvSpPr>
        <p:spPr>
          <a:xfrm>
            <a:off x="4016375" y="5340350"/>
            <a:ext cx="4422775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 marL="342900" indent="-342900"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;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/lg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29" name="TextBox 8"/>
          <p:cNvSpPr txBox="1"/>
          <p:nvPr/>
        </p:nvSpPr>
        <p:spPr>
          <a:xfrm>
            <a:off x="1333500" y="5876925"/>
            <a:ext cx="5751513" cy="501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Master method does not apply.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3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294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30439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947" name="TextBox 2"/>
          <p:cNvSpPr txBox="1"/>
          <p:nvPr/>
        </p:nvSpPr>
        <p:spPr>
          <a:xfrm rot="5400000">
            <a:off x="9080500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48" name="TextBox 3"/>
          <p:cNvSpPr txBox="1"/>
          <p:nvPr/>
        </p:nvSpPr>
        <p:spPr>
          <a:xfrm rot="5400000">
            <a:off x="8863615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49" name="TextBox 4"/>
          <p:cNvSpPr txBox="1"/>
          <p:nvPr/>
        </p:nvSpPr>
        <p:spPr>
          <a:xfrm>
            <a:off x="1670050" y="415925"/>
            <a:ext cx="6734175" cy="17033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Idea of master theorem</a:t>
            </a: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15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Recursion tree: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0" name="TextBox 5"/>
          <p:cNvSpPr txBox="1"/>
          <p:nvPr/>
        </p:nvSpPr>
        <p:spPr>
          <a:xfrm>
            <a:off x="5270500" y="213042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1" name="TextBox 6"/>
          <p:cNvSpPr txBox="1"/>
          <p:nvPr/>
        </p:nvSpPr>
        <p:spPr>
          <a:xfrm>
            <a:off x="8930290" y="213042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2" name="TextBox 7"/>
          <p:cNvSpPr txBox="1"/>
          <p:nvPr/>
        </p:nvSpPr>
        <p:spPr>
          <a:xfrm>
            <a:off x="6629400" y="2667000"/>
            <a:ext cx="2333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3" name="TextBox 8"/>
          <p:cNvSpPr txBox="1"/>
          <p:nvPr/>
        </p:nvSpPr>
        <p:spPr>
          <a:xfrm>
            <a:off x="3211513" y="3203575"/>
            <a:ext cx="4170362" cy="1039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…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4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4" name="TextBox 9"/>
          <p:cNvSpPr txBox="1"/>
          <p:nvPr/>
        </p:nvSpPr>
        <p:spPr>
          <a:xfrm>
            <a:off x="568325" y="3502025"/>
            <a:ext cx="1077913" cy="406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390"/>
              </a:lnSpc>
            </a:pP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h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=log</a:t>
            </a:r>
            <a:r>
              <a:rPr lang="en-US" altLang="zh-CN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5" name="TextBox 10"/>
          <p:cNvSpPr txBox="1"/>
          <p:nvPr/>
        </p:nvSpPr>
        <p:spPr>
          <a:xfrm>
            <a:off x="8695340" y="3217863"/>
            <a:ext cx="1228725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6" name="TextBox 11"/>
          <p:cNvSpPr txBox="1"/>
          <p:nvPr/>
        </p:nvSpPr>
        <p:spPr>
          <a:xfrm>
            <a:off x="1196975" y="4278313"/>
            <a:ext cx="4356100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…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7" name="TextBox 12"/>
          <p:cNvSpPr txBox="1"/>
          <p:nvPr/>
        </p:nvSpPr>
        <p:spPr>
          <a:xfrm>
            <a:off x="8379428" y="4254500"/>
            <a:ext cx="1530350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8" name="TextBox 13"/>
          <p:cNvSpPr txBox="1"/>
          <p:nvPr/>
        </p:nvSpPr>
        <p:spPr>
          <a:xfrm>
            <a:off x="1196975" y="5353050"/>
            <a:ext cx="779463" cy="501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9" name="TextBox 14"/>
          <p:cNvSpPr txBox="1"/>
          <p:nvPr/>
        </p:nvSpPr>
        <p:spPr>
          <a:xfrm>
            <a:off x="8300053" y="5670550"/>
            <a:ext cx="1690687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60" name="TextBox 15"/>
          <p:cNvSpPr txBox="1"/>
          <p:nvPr/>
        </p:nvSpPr>
        <p:spPr>
          <a:xfrm>
            <a:off x="3716338" y="5434013"/>
            <a:ext cx="2784475" cy="157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#leaves = 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b="1" i="1" baseline="30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h</a:t>
            </a:r>
            <a:endParaRPr lang="en-US" altLang="zh-CN" sz="3500" b="1" i="1" baseline="30000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en-US" altLang="zh-CN" sz="23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zh-CN" altLang="en-US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b="1" i="1" baseline="30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zh-CN" altLang="en-US" sz="3500" b="1" i="1" baseline="30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sz="3500" b="1" i="1" baseline="30000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en-US" altLang="zh-CN" sz="23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b="1" i="1" baseline="30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b="1" i="1" baseline="30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en-US" altLang="zh-CN" sz="3500" b="1" i="1" baseline="30000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2961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945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9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0" name="TextBox 3"/>
          <p:cNvSpPr txBox="1"/>
          <p:nvPr/>
        </p:nvSpPr>
        <p:spPr>
          <a:xfrm>
            <a:off x="2139950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1" name="TextBox 4"/>
          <p:cNvSpPr txBox="1"/>
          <p:nvPr/>
        </p:nvSpPr>
        <p:spPr>
          <a:xfrm>
            <a:off x="3162300" y="2312988"/>
            <a:ext cx="201613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2" name="TextBox 5"/>
          <p:cNvSpPr txBox="1"/>
          <p:nvPr/>
        </p:nvSpPr>
        <p:spPr>
          <a:xfrm>
            <a:off x="4108450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3" name="TextBox 6"/>
          <p:cNvSpPr txBox="1"/>
          <p:nvPr/>
        </p:nvSpPr>
        <p:spPr>
          <a:xfrm>
            <a:off x="5051425" y="2312988"/>
            <a:ext cx="201613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4" name="TextBox 7"/>
          <p:cNvSpPr txBox="1"/>
          <p:nvPr/>
        </p:nvSpPr>
        <p:spPr>
          <a:xfrm>
            <a:off x="6075363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5" name="TextBox 8"/>
          <p:cNvSpPr txBox="1"/>
          <p:nvPr/>
        </p:nvSpPr>
        <p:spPr>
          <a:xfrm>
            <a:off x="7019925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397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TextBox 2"/>
          <p:cNvSpPr txBox="1"/>
          <p:nvPr/>
        </p:nvSpPr>
        <p:spPr>
          <a:xfrm rot="5400000">
            <a:off x="9080500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2" name="TextBox 3"/>
          <p:cNvSpPr txBox="1"/>
          <p:nvPr/>
        </p:nvSpPr>
        <p:spPr>
          <a:xfrm rot="5400000">
            <a:off x="9080500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3" name="TextBox 4"/>
          <p:cNvSpPr txBox="1"/>
          <p:nvPr/>
        </p:nvSpPr>
        <p:spPr>
          <a:xfrm>
            <a:off x="1670050" y="415925"/>
            <a:ext cx="6734175" cy="17033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Idea of master theorem</a:t>
            </a: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15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Recursion tree: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4" name="TextBox 5"/>
          <p:cNvSpPr txBox="1"/>
          <p:nvPr/>
        </p:nvSpPr>
        <p:spPr>
          <a:xfrm>
            <a:off x="5270500" y="212407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5" name="TextBox 6"/>
          <p:cNvSpPr txBox="1"/>
          <p:nvPr/>
        </p:nvSpPr>
        <p:spPr>
          <a:xfrm>
            <a:off x="8930290" y="213042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6" name="TextBox 7"/>
          <p:cNvSpPr txBox="1"/>
          <p:nvPr/>
        </p:nvSpPr>
        <p:spPr>
          <a:xfrm>
            <a:off x="6629400" y="2667000"/>
            <a:ext cx="2333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7" name="TextBox 8"/>
          <p:cNvSpPr txBox="1"/>
          <p:nvPr/>
        </p:nvSpPr>
        <p:spPr>
          <a:xfrm>
            <a:off x="3211513" y="3203575"/>
            <a:ext cx="4170362" cy="1039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…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4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8" name="TextBox 9"/>
          <p:cNvSpPr txBox="1"/>
          <p:nvPr/>
        </p:nvSpPr>
        <p:spPr>
          <a:xfrm>
            <a:off x="568325" y="3502025"/>
            <a:ext cx="1077913" cy="406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390"/>
              </a:lnSpc>
            </a:pP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h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=log</a:t>
            </a:r>
            <a:r>
              <a:rPr lang="en-US" altLang="zh-CN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en-US" altLang="zh-CN" sz="2600" i="1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3979" name="TextBox 10"/>
          <p:cNvSpPr txBox="1"/>
          <p:nvPr/>
        </p:nvSpPr>
        <p:spPr>
          <a:xfrm>
            <a:off x="8695340" y="3217863"/>
            <a:ext cx="1228725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80" name="TextBox 11"/>
          <p:cNvSpPr txBox="1"/>
          <p:nvPr/>
        </p:nvSpPr>
        <p:spPr>
          <a:xfrm>
            <a:off x="1241425" y="4278313"/>
            <a:ext cx="6689725" cy="30273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…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57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  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CASE 1: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The weight increases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geometrically from the root to the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leaves. The leaves hold a constant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fraction of the total weight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81" name="TextBox 12"/>
          <p:cNvSpPr txBox="1"/>
          <p:nvPr/>
        </p:nvSpPr>
        <p:spPr>
          <a:xfrm>
            <a:off x="8300053" y="4254500"/>
            <a:ext cx="1690687" cy="297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15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050"/>
              </a:lnSpc>
            </a:pPr>
            <a:r>
              <a:rPr lang="zh-CN" altLang="en-US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8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499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4995" name="TextBox 2"/>
          <p:cNvSpPr txBox="1"/>
          <p:nvPr/>
        </p:nvSpPr>
        <p:spPr>
          <a:xfrm rot="5400000">
            <a:off x="9080500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996" name="TextBox 3"/>
          <p:cNvSpPr txBox="1"/>
          <p:nvPr/>
        </p:nvSpPr>
        <p:spPr>
          <a:xfrm rot="5400000">
            <a:off x="9080500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997" name="TextBox 4"/>
          <p:cNvSpPr txBox="1"/>
          <p:nvPr/>
        </p:nvSpPr>
        <p:spPr>
          <a:xfrm>
            <a:off x="1670050" y="415925"/>
            <a:ext cx="6734175" cy="17033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Idea of master theorem</a:t>
            </a: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15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Recursion tree: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998" name="TextBox 5"/>
          <p:cNvSpPr txBox="1"/>
          <p:nvPr/>
        </p:nvSpPr>
        <p:spPr>
          <a:xfrm>
            <a:off x="5270500" y="213042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999" name="TextBox 6"/>
          <p:cNvSpPr txBox="1"/>
          <p:nvPr/>
        </p:nvSpPr>
        <p:spPr>
          <a:xfrm>
            <a:off x="8927715" y="213042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000" name="TextBox 7"/>
          <p:cNvSpPr txBox="1"/>
          <p:nvPr/>
        </p:nvSpPr>
        <p:spPr>
          <a:xfrm>
            <a:off x="6629400" y="2667000"/>
            <a:ext cx="2333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001" name="TextBox 8"/>
          <p:cNvSpPr txBox="1"/>
          <p:nvPr/>
        </p:nvSpPr>
        <p:spPr>
          <a:xfrm>
            <a:off x="3211513" y="3203575"/>
            <a:ext cx="4170362" cy="1039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…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4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002" name="TextBox 9"/>
          <p:cNvSpPr txBox="1"/>
          <p:nvPr/>
        </p:nvSpPr>
        <p:spPr>
          <a:xfrm>
            <a:off x="568325" y="3502025"/>
            <a:ext cx="1077913" cy="406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390"/>
              </a:lnSpc>
            </a:pP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h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=log</a:t>
            </a:r>
            <a:r>
              <a:rPr lang="en-US" altLang="zh-CN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en-US" altLang="zh-CN" sz="2600" i="1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5003" name="TextBox 10"/>
          <p:cNvSpPr txBox="1"/>
          <p:nvPr/>
        </p:nvSpPr>
        <p:spPr>
          <a:xfrm>
            <a:off x="8692765" y="3217863"/>
            <a:ext cx="1228725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004" name="TextBox 11"/>
          <p:cNvSpPr txBox="1"/>
          <p:nvPr/>
        </p:nvSpPr>
        <p:spPr>
          <a:xfrm>
            <a:off x="1196975" y="4278313"/>
            <a:ext cx="5942013" cy="26162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…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57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 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CASE 2: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 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0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The weight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is approximately the same on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5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each of the 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levels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005" name="TextBox 12"/>
          <p:cNvSpPr txBox="1"/>
          <p:nvPr/>
        </p:nvSpPr>
        <p:spPr>
          <a:xfrm>
            <a:off x="7983153" y="4254500"/>
            <a:ext cx="2117725" cy="297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150"/>
              </a:lnSpc>
            </a:pP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15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050"/>
              </a:lnSpc>
            </a:pPr>
            <a:r>
              <a:rPr lang="zh-CN" altLang="en-US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lg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00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601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6019" name="TextBox 2"/>
          <p:cNvSpPr txBox="1"/>
          <p:nvPr/>
        </p:nvSpPr>
        <p:spPr>
          <a:xfrm rot="5400000">
            <a:off x="9080500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0" name="TextBox 3"/>
          <p:cNvSpPr txBox="1"/>
          <p:nvPr/>
        </p:nvSpPr>
        <p:spPr>
          <a:xfrm rot="5400000">
            <a:off x="9080500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1" name="TextBox 4"/>
          <p:cNvSpPr txBox="1"/>
          <p:nvPr/>
        </p:nvSpPr>
        <p:spPr>
          <a:xfrm>
            <a:off x="1670050" y="415925"/>
            <a:ext cx="6734175" cy="17033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Idea of master theorem</a:t>
            </a: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15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Recursion tree: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2" name="TextBox 5"/>
          <p:cNvSpPr txBox="1"/>
          <p:nvPr/>
        </p:nvSpPr>
        <p:spPr>
          <a:xfrm>
            <a:off x="5270500" y="213042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3" name="TextBox 6"/>
          <p:cNvSpPr txBox="1"/>
          <p:nvPr/>
        </p:nvSpPr>
        <p:spPr>
          <a:xfrm>
            <a:off x="8930290" y="213042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4" name="TextBox 7"/>
          <p:cNvSpPr txBox="1"/>
          <p:nvPr/>
        </p:nvSpPr>
        <p:spPr>
          <a:xfrm>
            <a:off x="6629400" y="2667000"/>
            <a:ext cx="2333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5" name="TextBox 8"/>
          <p:cNvSpPr txBox="1"/>
          <p:nvPr/>
        </p:nvSpPr>
        <p:spPr>
          <a:xfrm>
            <a:off x="3211513" y="3203575"/>
            <a:ext cx="4170362" cy="1039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…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4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6" name="TextBox 9"/>
          <p:cNvSpPr txBox="1"/>
          <p:nvPr/>
        </p:nvSpPr>
        <p:spPr>
          <a:xfrm>
            <a:off x="568325" y="3502025"/>
            <a:ext cx="1066800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390"/>
              </a:lnSpc>
            </a:pP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h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=log</a:t>
            </a:r>
            <a:r>
              <a:rPr lang="en-US" altLang="zh-CN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en-US" altLang="zh-CN" sz="2600" i="1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6027" name="TextBox 10"/>
          <p:cNvSpPr txBox="1"/>
          <p:nvPr/>
        </p:nvSpPr>
        <p:spPr>
          <a:xfrm>
            <a:off x="8695340" y="3217863"/>
            <a:ext cx="1228725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8" name="TextBox 11"/>
          <p:cNvSpPr txBox="1"/>
          <p:nvPr/>
        </p:nvSpPr>
        <p:spPr>
          <a:xfrm>
            <a:off x="1196975" y="4278313"/>
            <a:ext cx="6689725" cy="30273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…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57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  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CASE 3: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The weight decreases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geometrically from the root to the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leaves. The root holds a constant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fraction of the total weight.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9" name="TextBox 12"/>
          <p:cNvSpPr txBox="1"/>
          <p:nvPr/>
        </p:nvSpPr>
        <p:spPr>
          <a:xfrm>
            <a:off x="8300053" y="4254500"/>
            <a:ext cx="1690687" cy="297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150"/>
              </a:lnSpc>
            </a:pP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</a:t>
            </a:r>
            <a:endParaRPr lang="en-US" altLang="zh-CN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050"/>
              </a:lnSpc>
            </a:pPr>
            <a:r>
              <a:rPr lang="zh-CN" altLang="en-US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Θ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3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704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043" name="TextBox 2"/>
          <p:cNvSpPr txBox="1"/>
          <p:nvPr/>
        </p:nvSpPr>
        <p:spPr>
          <a:xfrm>
            <a:off x="3768725" y="2298700"/>
            <a:ext cx="3163888" cy="727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140"/>
              </a:lnSpc>
            </a:pPr>
            <a:r>
              <a:rPr lang="en-US" altLang="zh-CN" sz="4400" dirty="0"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latin typeface="Comic Sans MS" panose="030F0702030302020204" pitchFamily="2" charset="0"/>
                <a:ea typeface="宋体" panose="02010600030101010101" pitchFamily="2" charset="-122"/>
              </a:rPr>
              <a:t>IG </a:t>
            </a:r>
            <a:r>
              <a:rPr lang="en-US" altLang="zh-CN" sz="4400" dirty="0"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sz="3500" dirty="0">
                <a:latin typeface="Comic Sans MS" panose="030F0702030302020204" pitchFamily="2" charset="0"/>
                <a:ea typeface="宋体" panose="02010600030101010101" pitchFamily="2" charset="-122"/>
              </a:rPr>
              <a:t>NTEGER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044" name="TextBox 3"/>
          <p:cNvSpPr txBox="1"/>
          <p:nvPr/>
        </p:nvSpPr>
        <p:spPr>
          <a:xfrm>
            <a:off x="3768725" y="2968625"/>
            <a:ext cx="4244975" cy="7286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140"/>
              </a:lnSpc>
            </a:pPr>
            <a:r>
              <a:rPr lang="en-US" altLang="zh-CN" sz="4400" dirty="0">
                <a:latin typeface="Comic Sans MS" panose="030F0702030302020204" pitchFamily="2" charset="0"/>
                <a:ea typeface="宋体" panose="02010600030101010101" pitchFamily="2" charset="-122"/>
              </a:rPr>
              <a:t>M</a:t>
            </a:r>
            <a:r>
              <a:rPr lang="en-US" altLang="zh-CN" sz="3500" dirty="0">
                <a:latin typeface="Comic Sans MS" panose="030F0702030302020204" pitchFamily="2" charset="0"/>
                <a:ea typeface="宋体" panose="02010600030101010101" pitchFamily="2" charset="-122"/>
              </a:rPr>
              <a:t>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045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806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8067" name="TextBox 2"/>
          <p:cNvSpPr txBox="1"/>
          <p:nvPr/>
        </p:nvSpPr>
        <p:spPr>
          <a:xfrm>
            <a:off x="769938" y="819150"/>
            <a:ext cx="7546975" cy="1768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	</a:t>
            </a:r>
            <a:r>
              <a:rPr lang="en-US" altLang="zh-CN" sz="4800" dirty="0"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800" dirty="0">
                <a:latin typeface="Times New Roman" panose="02020603050405020304" pitchFamily="2" charset="0"/>
                <a:ea typeface="宋体" panose="02010600030101010101" pitchFamily="2" charset="-122"/>
              </a:rPr>
              <a:t>IG INTEGER MULTIPLICATION</a:t>
            </a:r>
            <a:endParaRPr lang="zh-CN" altLang="en-US" sz="3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225"/>
              </a:lnSpc>
            </a:pPr>
            <a:r>
              <a:rPr lang="en-US" altLang="zh-CN" sz="2600" b="1" dirty="0">
                <a:latin typeface="Times New Roman" panose="02020603050405020304" pitchFamily="2" charset="0"/>
                <a:ea typeface="宋体" panose="02010600030101010101" pitchFamily="2" charset="-122"/>
              </a:rPr>
              <a:t>Input: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two n-bit integer X and Y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6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600" b="1" dirty="0">
                <a:latin typeface="Times New Roman" panose="02020603050405020304" pitchFamily="2" charset="0"/>
                <a:ea typeface="宋体" panose="02010600030101010101" pitchFamily="2" charset="-122"/>
              </a:rPr>
              <a:t>Output: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the product of X and 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68" name="TextBox 3"/>
          <p:cNvSpPr txBox="1"/>
          <p:nvPr/>
        </p:nvSpPr>
        <p:spPr>
          <a:xfrm>
            <a:off x="5849938" y="2946400"/>
            <a:ext cx="1944687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low efficiency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69" name="TextBox 4"/>
          <p:cNvSpPr txBox="1"/>
          <p:nvPr/>
        </p:nvSpPr>
        <p:spPr>
          <a:xfrm>
            <a:off x="803275" y="2946400"/>
            <a:ext cx="3795713" cy="8461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Traditional method</a:t>
            </a:r>
            <a:r>
              <a:rPr lang="zh-CN" altLang="en-US" sz="2600" dirty="0">
                <a:latin typeface="楷体_GB2312" pitchFamily="1" charset="-122"/>
                <a:ea typeface="楷体_GB2312" pitchFamily="1" charset="-122"/>
              </a:rPr>
              <a:t>：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O(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66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Divide-and-conquer: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70" name="TextBox 5"/>
          <p:cNvSpPr txBox="1"/>
          <p:nvPr/>
        </p:nvSpPr>
        <p:spPr>
          <a:xfrm>
            <a:off x="3260725" y="3962400"/>
            <a:ext cx="233363" cy="11795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sz="3500" i="1" dirty="0">
              <a:solidFill>
                <a:schemeClr val="hlink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i="1" dirty="0">
              <a:solidFill>
                <a:schemeClr val="hlink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90"/>
              </a:lnSpc>
            </a:pPr>
            <a:r>
              <a:rPr lang="en-US" altLang="zh-CN" sz="35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endParaRPr lang="zh-CN" altLang="en-US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71" name="TextBox 6"/>
          <p:cNvSpPr txBox="1"/>
          <p:nvPr/>
        </p:nvSpPr>
        <p:spPr>
          <a:xfrm>
            <a:off x="5948363" y="3962400"/>
            <a:ext cx="231775" cy="11795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endParaRPr lang="zh-CN" altLang="en-US" sz="3500" i="1" dirty="0">
              <a:solidFill>
                <a:schemeClr val="hlink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i="1" dirty="0">
              <a:solidFill>
                <a:schemeClr val="hlink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90"/>
              </a:lnSpc>
            </a:pPr>
            <a:r>
              <a:rPr lang="en-US" altLang="zh-CN" sz="35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endParaRPr lang="zh-CN" altLang="en-US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72" name="TextBox 7"/>
          <p:cNvSpPr txBox="1"/>
          <p:nvPr/>
        </p:nvSpPr>
        <p:spPr>
          <a:xfrm>
            <a:off x="1082675" y="3902075"/>
            <a:ext cx="2133600" cy="18716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X=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55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Y=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55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X = </a:t>
            </a:r>
            <a:r>
              <a:rPr lang="en-US" altLang="zh-CN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2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n/2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endParaRPr lang="en-US" altLang="zh-CN" sz="3000" i="1" dirty="0">
              <a:solidFill>
                <a:schemeClr val="hlink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8073" name="TextBox 8"/>
          <p:cNvSpPr txBox="1"/>
          <p:nvPr/>
        </p:nvSpPr>
        <p:spPr>
          <a:xfrm>
            <a:off x="3692525" y="5310188"/>
            <a:ext cx="208597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Y =</a:t>
            </a:r>
            <a:r>
              <a:rPr lang="en-US" altLang="zh-CN" sz="3000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8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n/2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endParaRPr lang="en-US" altLang="zh-CN" sz="3000" i="1" dirty="0">
              <a:solidFill>
                <a:schemeClr val="hlink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8074" name="TextBox 9"/>
          <p:cNvSpPr txBox="1"/>
          <p:nvPr/>
        </p:nvSpPr>
        <p:spPr>
          <a:xfrm>
            <a:off x="1082675" y="6016625"/>
            <a:ext cx="5143500" cy="43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XY = </a:t>
            </a:r>
            <a:r>
              <a:rPr lang="zh-CN" altLang="en-US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(</a:t>
            </a:r>
            <a:r>
              <a:rPr lang="zh-CN" altLang="en-US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ad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</a:t>
            </a:r>
            <a:r>
              <a:rPr lang="zh-CN" altLang="en-US" sz="3000" i="1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bc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8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n/2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endParaRPr lang="zh-CN" altLang="en-US" sz="3000" i="1" dirty="0">
              <a:solidFill>
                <a:schemeClr val="hlink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8075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909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9091" name="TextBox 2"/>
          <p:cNvSpPr txBox="1"/>
          <p:nvPr/>
        </p:nvSpPr>
        <p:spPr>
          <a:xfrm>
            <a:off x="769938" y="819150"/>
            <a:ext cx="7546975" cy="1768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	</a:t>
            </a:r>
            <a:r>
              <a:rPr lang="en-US" altLang="zh-CN" sz="4800" dirty="0"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800" dirty="0">
                <a:latin typeface="Times New Roman" panose="02020603050405020304" pitchFamily="2" charset="0"/>
                <a:ea typeface="宋体" panose="02010600030101010101" pitchFamily="2" charset="-122"/>
              </a:rPr>
              <a:t>IG INTEGER MULTIPLICATION</a:t>
            </a:r>
            <a:endParaRPr lang="zh-CN" altLang="en-US" sz="3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225"/>
              </a:lnSpc>
            </a:pPr>
            <a:r>
              <a:rPr lang="en-US" altLang="zh-CN" sz="2600" b="1" dirty="0">
                <a:latin typeface="Times New Roman" panose="02020603050405020304" pitchFamily="2" charset="0"/>
                <a:ea typeface="宋体" panose="02010600030101010101" pitchFamily="2" charset="-122"/>
              </a:rPr>
              <a:t>Input: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two n-bit integer X and Y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6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600" b="1" dirty="0">
                <a:latin typeface="Times New Roman" panose="02020603050405020304" pitchFamily="2" charset="0"/>
                <a:ea typeface="宋体" panose="02010600030101010101" pitchFamily="2" charset="-122"/>
              </a:rPr>
              <a:t>Output: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the product of X and 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2" name="TextBox 3"/>
          <p:cNvSpPr txBox="1"/>
          <p:nvPr/>
        </p:nvSpPr>
        <p:spPr>
          <a:xfrm>
            <a:off x="5849938" y="2946400"/>
            <a:ext cx="1944687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low efficiency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3" name="TextBox 4"/>
          <p:cNvSpPr txBox="1"/>
          <p:nvPr/>
        </p:nvSpPr>
        <p:spPr>
          <a:xfrm>
            <a:off x="803275" y="2946400"/>
            <a:ext cx="3795713" cy="8461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Traditional method</a:t>
            </a:r>
            <a:r>
              <a:rPr lang="zh-CN" altLang="en-US" sz="2600" dirty="0">
                <a:latin typeface="楷体_GB2312" pitchFamily="1" charset="-122"/>
                <a:ea typeface="楷体_GB2312" pitchFamily="1" charset="-122"/>
              </a:rPr>
              <a:t>：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O(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66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Divide-and-conquer: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4" name="TextBox 5"/>
          <p:cNvSpPr txBox="1"/>
          <p:nvPr/>
        </p:nvSpPr>
        <p:spPr>
          <a:xfrm>
            <a:off x="3260725" y="3962400"/>
            <a:ext cx="233363" cy="11795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sz="35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90"/>
              </a:lnSpc>
            </a:pPr>
            <a:r>
              <a:rPr lang="en-US" altLang="zh-CN" sz="35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5" name="TextBox 6"/>
          <p:cNvSpPr txBox="1"/>
          <p:nvPr/>
        </p:nvSpPr>
        <p:spPr>
          <a:xfrm>
            <a:off x="5948363" y="3962400"/>
            <a:ext cx="231775" cy="11795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endParaRPr lang="zh-CN" altLang="en-US" sz="35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90"/>
              </a:lnSpc>
            </a:pPr>
            <a:r>
              <a:rPr lang="en-US" altLang="zh-CN" sz="35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6" name="TextBox 7"/>
          <p:cNvSpPr txBox="1"/>
          <p:nvPr/>
        </p:nvSpPr>
        <p:spPr>
          <a:xfrm>
            <a:off x="1082675" y="3902075"/>
            <a:ext cx="2133600" cy="18716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X=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55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Y=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55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X = 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n/2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7" name="TextBox 8"/>
          <p:cNvSpPr txBox="1"/>
          <p:nvPr/>
        </p:nvSpPr>
        <p:spPr>
          <a:xfrm>
            <a:off x="3692525" y="5310188"/>
            <a:ext cx="208597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Y = 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 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800" i="1" dirty="0">
                <a:latin typeface="Times New Roman" panose="02020603050405020304" pitchFamily="2" charset="0"/>
                <a:ea typeface="宋体" panose="02010600030101010101" pitchFamily="2" charset="-122"/>
              </a:rPr>
              <a:t>n/2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8" name="TextBox 9"/>
          <p:cNvSpPr txBox="1"/>
          <p:nvPr/>
        </p:nvSpPr>
        <p:spPr>
          <a:xfrm>
            <a:off x="1082675" y="6016625"/>
            <a:ext cx="5143500" cy="43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XY =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(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ad </a:t>
            </a:r>
            <a:r>
              <a:rPr lang="zh-CN" altLang="en-US" sz="3000" i="1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bc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8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n/2</a:t>
            </a:r>
            <a:r>
              <a:rPr lang="zh-CN" altLang="en-US" sz="20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9" name="圆角矩形 10"/>
          <p:cNvSpPr/>
          <p:nvPr/>
        </p:nvSpPr>
        <p:spPr>
          <a:xfrm>
            <a:off x="1746250" y="3492500"/>
            <a:ext cx="7921625" cy="22320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cap="flat" cmpd="sng">
            <a:solidFill>
              <a:srgbClr val="4BACC6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89100" name="对象 11"/>
          <p:cNvGraphicFramePr>
            <a:graphicFrameLocks noChangeAspect="1"/>
          </p:cNvGraphicFramePr>
          <p:nvPr/>
        </p:nvGraphicFramePr>
        <p:xfrm>
          <a:off x="2682875" y="3635375"/>
          <a:ext cx="5543550" cy="194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" r:id="rId2" imgW="0" imgH="0" progId="">
                  <p:embed/>
                </p:oleObj>
              </mc:Choice>
              <mc:Fallback>
                <p:oleObj name="" r:id="rId2" imgW="0" imgH="0" progId="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2682875" y="3635375"/>
                        <a:ext cx="5543550" cy="1944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9101" name="TextBox 1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35175" y="3636963"/>
            <a:ext cx="6769100" cy="1941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9102" name="TextBox 3"/>
          <p:cNvSpPr txBox="1"/>
          <p:nvPr/>
        </p:nvSpPr>
        <p:spPr>
          <a:xfrm>
            <a:off x="6061075" y="5137150"/>
            <a:ext cx="2428875" cy="3000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b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no improvement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103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011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115" name="TextBox 2"/>
          <p:cNvSpPr txBox="1"/>
          <p:nvPr/>
        </p:nvSpPr>
        <p:spPr>
          <a:xfrm>
            <a:off x="914400" y="804863"/>
            <a:ext cx="7405688" cy="692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sz="4800" dirty="0"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800" dirty="0">
                <a:latin typeface="Times New Roman" panose="02020603050405020304" pitchFamily="2" charset="0"/>
                <a:ea typeface="宋体" panose="02010600030101010101" pitchFamily="2" charset="-122"/>
              </a:rPr>
              <a:t>IG INTEGER MULTIPLICATION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6" name="TextBox 3"/>
          <p:cNvSpPr txBox="1"/>
          <p:nvPr/>
        </p:nvSpPr>
        <p:spPr>
          <a:xfrm>
            <a:off x="646113" y="1738313"/>
            <a:ext cx="7675562" cy="1295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XY = 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+ (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ad </a:t>
            </a:r>
            <a:r>
              <a:rPr lang="en-US" altLang="zh-CN" sz="3900" i="1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bc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) 2</a:t>
            </a:r>
            <a:r>
              <a:rPr lang="en-US" altLang="zh-CN" sz="39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/2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endParaRPr lang="zh-CN" altLang="en-US" sz="39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sz="39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15"/>
              </a:lnSpc>
            </a:pP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Reduce the times of multiplication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7" name="TextBox 4"/>
          <p:cNvSpPr txBox="1"/>
          <p:nvPr/>
        </p:nvSpPr>
        <p:spPr>
          <a:xfrm>
            <a:off x="646113" y="3154363"/>
            <a:ext cx="8455025" cy="1000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1.   XY =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((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-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)(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-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0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/2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endParaRPr lang="zh-CN" altLang="en-US" sz="30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2.   XY =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((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)(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-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-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0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/2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8" name="TextBox 5"/>
          <p:cNvSpPr txBox="1"/>
          <p:nvPr/>
        </p:nvSpPr>
        <p:spPr>
          <a:xfrm>
            <a:off x="766763" y="5432425"/>
            <a:ext cx="8062912" cy="9096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Notice: we do not use euqation 2, for summation</a:t>
            </a:r>
            <a:endParaRPr lang="zh-CN" altLang="en-US" sz="30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may conduct n+1 bits number.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9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113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39" name="TextBox 2"/>
          <p:cNvSpPr txBox="1"/>
          <p:nvPr/>
        </p:nvSpPr>
        <p:spPr>
          <a:xfrm>
            <a:off x="914400" y="804863"/>
            <a:ext cx="7405688" cy="692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sz="4800" dirty="0"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800" dirty="0">
                <a:latin typeface="Times New Roman" panose="02020603050405020304" pitchFamily="2" charset="0"/>
                <a:ea typeface="宋体" panose="02010600030101010101" pitchFamily="2" charset="-122"/>
              </a:rPr>
              <a:t>IG INTEGER MULTIPLICATION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140" name="TextBox 3"/>
          <p:cNvSpPr txBox="1"/>
          <p:nvPr/>
        </p:nvSpPr>
        <p:spPr>
          <a:xfrm>
            <a:off x="646113" y="1738313"/>
            <a:ext cx="7675562" cy="1295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XY = 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+ (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ad </a:t>
            </a:r>
            <a:r>
              <a:rPr lang="en-US" altLang="zh-CN" sz="3900" i="1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bc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) 2</a:t>
            </a:r>
            <a:r>
              <a:rPr lang="en-US" altLang="zh-CN" sz="39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/2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endParaRPr lang="zh-CN" altLang="en-US" sz="39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sz="39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15"/>
              </a:lnSpc>
            </a:pP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Reduce the times of multiplication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141" name="TextBox 4"/>
          <p:cNvSpPr txBox="1"/>
          <p:nvPr/>
        </p:nvSpPr>
        <p:spPr>
          <a:xfrm>
            <a:off x="646113" y="3154363"/>
            <a:ext cx="8455025" cy="1000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1.   XY =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((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- 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)(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</a:rPr>
              <a:t>d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- 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</a:rPr>
              <a:t>c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0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/2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endParaRPr lang="zh-CN" altLang="en-US" sz="30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2.   XY =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((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</a:rPr>
              <a:t>b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)(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</a:rPr>
              <a:t>c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-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-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0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/2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142" name="TextBox 5"/>
          <p:cNvSpPr txBox="1"/>
          <p:nvPr/>
        </p:nvSpPr>
        <p:spPr>
          <a:xfrm>
            <a:off x="766763" y="5432425"/>
            <a:ext cx="8062912" cy="9096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Notice: we do not use euqation 2, for summation</a:t>
            </a:r>
            <a:endParaRPr lang="zh-CN" altLang="en-US" sz="30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may conduct n+1 bits number.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143" name="圆角矩形 6"/>
              <p:cNvSpPr/>
              <p:nvPr/>
            </p:nvSpPr>
            <p:spPr>
              <a:xfrm>
                <a:off x="1385888" y="4498975"/>
                <a:ext cx="7921625" cy="2232025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 cap="flat" cmpd="sng">
                <a:solidFill>
                  <a:srgbClr val="4BACC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宋体" panose="02010600030101010101" pitchFamily="2" charset="-122"/>
                  </a:rPr>
                  <a:t>Complexity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宋体" panose="02010600030101010101" pitchFamily="2" charset="-122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宋体" panose="02010600030101010101" pitchFamily="2" charset="-122"/>
                            </a:rPr>
                            <m:t>𝑛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宋体" panose="02010600030101010101" pitchFamily="2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宋体" panose="02010600030101010101" pitchFamily="2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宋体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宋体" panose="02010600030101010101" pitchFamily="2" charset="-122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             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𝑛</m:t>
                              </m:r>
                              <m:r>
                                <m:rPr>
                                  <m:aln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3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𝑇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(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宋体" panose="02010600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宋体" panose="02010600030101010101" pitchFamily="2" charset="-122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宋体" panose="02010600030101010101" pitchFamily="2" charset="-122"/>
                                    </a:rPr>
                                    <m:t>2)+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宋体" panose="02010600030101010101" pitchFamily="2" charset="-122"/>
                                    </a:rPr>
                                    <m:t>Θ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  <a:sym typeface="宋体" panose="02010600030101010101" pitchFamily="2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  <a:sym typeface="宋体" panose="02010600030101010101" pitchFamily="2" charset="-122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宋体" panose="02010600030101010101" pitchFamily="2" charset="-122"/>
                                    </a:rPr>
                                    <m:t>      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宋体" panose="02010600030101010101" pitchFamily="2" charset="-122"/>
                                    </a:rPr>
                                    <m:t>𝑛</m:t>
                                  </m:r>
                                  <m:r>
                                    <m:rPr>
                                      <m:aln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宋体" panose="02010600030101010101" pitchFamily="2" charset="-122"/>
                                    </a:rPr>
                                    <m:t>&gt;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宋体" panose="02010600030101010101" pitchFamily="2" charset="-122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b="0" dirty="0">
                  <a:latin typeface="Times New Roman" panose="02020603050405020304" pitchFamily="18" charset="0"/>
                  <a:cs typeface="Times New Roman" panose="02020603050405020304" pitchFamily="18" charset="0"/>
                  <a:sym typeface="宋体" panose="02010600030101010101" pitchFamily="2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宋体" panose="02010600030101010101" pitchFamily="2" charset="-122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宋体" panose="02010600030101010101" pitchFamily="2" charset="-122"/>
                            </a:rPr>
                            <m:t>𝑛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宋体" panose="02010600030101010101" pitchFamily="2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宋体" panose="02010600030101010101" pitchFamily="2" charset="-122"/>
                        </a:rPr>
                        <m:t>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宋体" panose="02010600030101010101" pitchFamily="2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𝑙𝑜𝑔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宋体" panose="02010600030101010101" pitchFamily="2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宋体" panose="02010600030101010101" pitchFamily="2" charset="-122"/>
                        </a:rPr>
                        <m:t>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宋体" panose="02010600030101010101" pitchFamily="2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1.59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宋体" panose="02010600030101010101" pitchFamily="2" charset="-122"/>
                        </a:rPr>
                        <m:t>              </m:t>
                      </m:r>
                    </m:oMath>
                  </m:oMathPara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1143" name="圆角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88" y="4498975"/>
                <a:ext cx="7921625" cy="2232025"/>
              </a:xfrm>
              <a:prstGeom prst="roundRect">
                <a:avLst>
                  <a:gd name="adj" fmla="val 16667"/>
                </a:avLst>
              </a:prstGeom>
              <a:blipFill rotWithShape="1">
                <a:blip r:embed="rId2"/>
                <a:stretch>
                  <a:fillRect/>
                </a:stretch>
              </a:blipFill>
              <a:ln w="38100" cap="flat" cmpd="sng">
                <a:solidFill>
                  <a:srgbClr val="4BACC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91146" name="Text Box 11"/>
          <p:cNvSpPr txBox="1"/>
          <p:nvPr/>
        </p:nvSpPr>
        <p:spPr>
          <a:xfrm>
            <a:off x="7808913" y="6086475"/>
            <a:ext cx="1211262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improved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14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216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63" name="TextBox 2"/>
          <p:cNvSpPr txBox="1"/>
          <p:nvPr/>
        </p:nvSpPr>
        <p:spPr>
          <a:xfrm>
            <a:off x="914400" y="804863"/>
            <a:ext cx="7405688" cy="692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sz="4800" dirty="0"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800" dirty="0">
                <a:latin typeface="Times New Roman" panose="02020603050405020304" pitchFamily="2" charset="0"/>
                <a:ea typeface="宋体" panose="02010600030101010101" pitchFamily="2" charset="-122"/>
              </a:rPr>
              <a:t>IG INTEGER MULTIPLICATION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64" name="TextBox 3"/>
          <p:cNvSpPr txBox="1"/>
          <p:nvPr/>
        </p:nvSpPr>
        <p:spPr>
          <a:xfrm>
            <a:off x="846138" y="2425700"/>
            <a:ext cx="3478212" cy="373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5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Even faster algorithm</a:t>
            </a:r>
            <a:r>
              <a:rPr lang="en-US" altLang="zh-CN" sz="1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65" name="TextBox 4"/>
          <p:cNvSpPr txBox="1"/>
          <p:nvPr/>
        </p:nvSpPr>
        <p:spPr>
          <a:xfrm>
            <a:off x="998538" y="3014663"/>
            <a:ext cx="9075737" cy="7826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•Divide into more pieces, and use the complex methods to merge,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6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may leads to more optimal algorithm.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66" name="TextBox 5"/>
          <p:cNvSpPr txBox="1"/>
          <p:nvPr/>
        </p:nvSpPr>
        <p:spPr>
          <a:xfrm>
            <a:off x="998538" y="4225925"/>
            <a:ext cx="8628062" cy="11811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•This idea conduct Fast Fourier Transform(FFT)</a:t>
            </a:r>
            <a:r>
              <a:rPr lang="zh-CN" altLang="en-US" sz="2600" dirty="0">
                <a:latin typeface="楷体_GB2312" pitchFamily="1" charset="-122"/>
                <a:ea typeface="楷体_GB2312" pitchFamily="1" charset="-122"/>
              </a:rPr>
              <a:t>。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FFT can be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seen as a complex Divide-and-Conquer method. For Multiple it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20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solve in Θ(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2600" dirty="0">
                <a:latin typeface="楷体_GB2312" pitchFamily="1" charset="-122"/>
                <a:ea typeface="楷体_GB2312" pitchFamily="1" charset="-122"/>
              </a:rPr>
              <a:t>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6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318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87" name="TextBox 2"/>
          <p:cNvSpPr txBox="1"/>
          <p:nvPr/>
        </p:nvSpPr>
        <p:spPr>
          <a:xfrm>
            <a:off x="3792538" y="2138363"/>
            <a:ext cx="4713287" cy="7286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140"/>
              </a:lnSpc>
            </a:pPr>
            <a:r>
              <a:rPr lang="en-US" altLang="zh-CN" sz="44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S</a:t>
            </a:r>
            <a:r>
              <a:rPr lang="en-US" altLang="zh-CN" sz="35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TRASSEN </a:t>
            </a:r>
            <a:r>
              <a:rPr lang="en-US" altLang="zh-CN" sz="44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M</a:t>
            </a:r>
            <a:r>
              <a:rPr lang="en-US" altLang="zh-CN" sz="35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ATRIX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3188" name="TextBox 3"/>
          <p:cNvSpPr txBox="1"/>
          <p:nvPr/>
        </p:nvSpPr>
        <p:spPr>
          <a:xfrm>
            <a:off x="4040188" y="2809875"/>
            <a:ext cx="4244975" cy="7286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140"/>
              </a:lnSpc>
            </a:pPr>
            <a:r>
              <a:rPr lang="en-US" altLang="zh-CN" sz="44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M</a:t>
            </a:r>
            <a:r>
              <a:rPr lang="en-US" altLang="zh-CN" sz="35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3189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048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3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4" name="TextBox 3"/>
          <p:cNvSpPr txBox="1"/>
          <p:nvPr/>
        </p:nvSpPr>
        <p:spPr>
          <a:xfrm>
            <a:off x="2139950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5" name="TextBox 4"/>
          <p:cNvSpPr txBox="1"/>
          <p:nvPr/>
        </p:nvSpPr>
        <p:spPr>
          <a:xfrm>
            <a:off x="3162300" y="2312988"/>
            <a:ext cx="201613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6" name="TextBox 5"/>
          <p:cNvSpPr txBox="1"/>
          <p:nvPr/>
        </p:nvSpPr>
        <p:spPr>
          <a:xfrm>
            <a:off x="4108450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7" name="TextBox 6"/>
          <p:cNvSpPr txBox="1"/>
          <p:nvPr/>
        </p:nvSpPr>
        <p:spPr>
          <a:xfrm>
            <a:off x="5051425" y="2312988"/>
            <a:ext cx="201613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8" name="TextBox 7"/>
          <p:cNvSpPr txBox="1"/>
          <p:nvPr/>
        </p:nvSpPr>
        <p:spPr>
          <a:xfrm>
            <a:off x="6075363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9" name="TextBox 8"/>
          <p:cNvSpPr txBox="1"/>
          <p:nvPr/>
        </p:nvSpPr>
        <p:spPr>
          <a:xfrm>
            <a:off x="7019925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9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4210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4211" name="TextBox 3"/>
          <p:cNvSpPr txBox="1"/>
          <p:nvPr/>
        </p:nvSpPr>
        <p:spPr>
          <a:xfrm>
            <a:off x="914400" y="881063"/>
            <a:ext cx="8012113" cy="628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875"/>
              </a:lnSpc>
            </a:pPr>
            <a:r>
              <a:rPr lang="en-US" altLang="zh-CN" sz="44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TRASSEN MATRIX MULTIPLICATION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4212" name="TextBox 4"/>
          <p:cNvSpPr txBox="1"/>
          <p:nvPr/>
        </p:nvSpPr>
        <p:spPr>
          <a:xfrm>
            <a:off x="2173288" y="2220913"/>
            <a:ext cx="2255837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C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AB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where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4213" name="TextBox 6"/>
          <p:cNvSpPr txBox="1"/>
          <p:nvPr/>
        </p:nvSpPr>
        <p:spPr>
          <a:xfrm>
            <a:off x="998538" y="3352800"/>
            <a:ext cx="7491412" cy="18589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Traditional algorithm: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)=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Θ(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Divide and Conquer: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)=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Θ(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log7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Θ(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2.81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4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Now the best performance is </a:t>
            </a: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i="1" baseline="300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2.376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4214" name="对象 7"/>
          <p:cNvGraphicFramePr>
            <a:graphicFrameLocks noChangeAspect="1"/>
          </p:cNvGraphicFramePr>
          <p:nvPr/>
        </p:nvGraphicFramePr>
        <p:xfrm>
          <a:off x="4492625" y="1908175"/>
          <a:ext cx="366236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" r:id="rId2" imgW="40538400" imgH="10363200" progId="">
                  <p:embed/>
                </p:oleObj>
              </mc:Choice>
              <mc:Fallback>
                <p:oleObj name="" r:id="rId2" imgW="40538400" imgH="10363200" progId="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92625" y="1908175"/>
                        <a:ext cx="3662363" cy="1008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5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523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5" name="TextBox 2"/>
          <p:cNvSpPr txBox="1"/>
          <p:nvPr/>
        </p:nvSpPr>
        <p:spPr>
          <a:xfrm>
            <a:off x="4481513" y="2063750"/>
            <a:ext cx="3357562" cy="8096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750"/>
              </a:lnSpc>
            </a:pPr>
            <a:r>
              <a:rPr lang="en-US" altLang="zh-CN" sz="48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Chessboard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5236" name="TextBox 3"/>
          <p:cNvSpPr txBox="1"/>
          <p:nvPr/>
        </p:nvSpPr>
        <p:spPr>
          <a:xfrm>
            <a:off x="5330825" y="2801938"/>
            <a:ext cx="1643063" cy="8112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750"/>
              </a:lnSpc>
            </a:pPr>
            <a:r>
              <a:rPr lang="en-US" altLang="zh-CN" sz="48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Cover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523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6258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259" name="TextBox 2"/>
          <p:cNvSpPr txBox="1"/>
          <p:nvPr/>
        </p:nvSpPr>
        <p:spPr>
          <a:xfrm>
            <a:off x="914400" y="755650"/>
            <a:ext cx="5876925" cy="7572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HESS BOARD </a:t>
            </a: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OVER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6260" name="TextBox 3"/>
          <p:cNvSpPr txBox="1"/>
          <p:nvPr/>
        </p:nvSpPr>
        <p:spPr>
          <a:xfrm>
            <a:off x="608013" y="1952625"/>
            <a:ext cx="9558337" cy="15890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On a 2</a:t>
            </a:r>
            <a:r>
              <a:rPr lang="en-US" altLang="zh-CN" sz="26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2600" dirty="0">
                <a:latin typeface="楷体_GB2312" pitchFamily="1" charset="-122"/>
                <a:ea typeface="宋体" panose="02010600030101010101" pitchFamily="2" charset="-122"/>
              </a:rPr>
              <a:t>×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6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17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chessboard</a:t>
            </a:r>
            <a:r>
              <a:rPr lang="zh-CN" altLang="en-US" sz="2600" dirty="0">
                <a:latin typeface="楷体_GB2312" pitchFamily="1" charset="-122"/>
                <a:ea typeface="楷体_GB2312" pitchFamily="1" charset="-122"/>
              </a:rPr>
              <a:t>，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only one square is different, called 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specific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In the chessboard cover problem, we use the following four kinds of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7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-shape cards to cover the whole chessboard squares except the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7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specific, and request that there is no overlapping.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6261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728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283" name="TextBox 2"/>
          <p:cNvSpPr txBox="1"/>
          <p:nvPr/>
        </p:nvSpPr>
        <p:spPr>
          <a:xfrm>
            <a:off x="3081338" y="977900"/>
            <a:ext cx="4543425" cy="692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sz="4800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Chessboard Cover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7284" name="TextBox 3"/>
          <p:cNvSpPr txBox="1"/>
          <p:nvPr/>
        </p:nvSpPr>
        <p:spPr>
          <a:xfrm>
            <a:off x="608013" y="1947863"/>
            <a:ext cx="9232900" cy="974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5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•When k&gt;0</a:t>
            </a:r>
            <a:r>
              <a:rPr lang="zh-CN" altLang="en-US" sz="2200" dirty="0">
                <a:latin typeface="楷体_GB2312" pitchFamily="1" charset="-122"/>
                <a:ea typeface="楷体_GB2312" pitchFamily="1" charset="-122"/>
              </a:rPr>
              <a:t>，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partition 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2200" dirty="0">
                <a:latin typeface="楷体_GB2312" pitchFamily="1" charset="-122"/>
                <a:ea typeface="宋体" panose="02010600030101010101" pitchFamily="2" charset="-122"/>
              </a:rPr>
              <a:t>×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14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chessboard into four 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k-1</a:t>
            </a:r>
            <a:r>
              <a:rPr lang="en-US" altLang="zh-CN" sz="2200" dirty="0">
                <a:latin typeface="楷体_GB2312" pitchFamily="1" charset="-122"/>
                <a:ea typeface="宋体" panose="02010600030101010101" pitchFamily="2" charset="-122"/>
              </a:rPr>
              <a:t>×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k-1</a:t>
            </a:r>
            <a:r>
              <a:rPr lang="en-US" altLang="zh-CN" sz="14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sub-chessboard</a:t>
            </a:r>
            <a:endParaRPr lang="zh-CN" altLang="en-US" sz="2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615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	•The </a:t>
            </a:r>
            <a:r>
              <a:rPr lang="en-US" altLang="zh-CN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specific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must be in one of the four sub-chessboard, and the other three</a:t>
            </a:r>
            <a:endParaRPr lang="zh-CN" altLang="en-US" sz="2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65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	have no specific.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7285" name="TextBox 4"/>
          <p:cNvSpPr txBox="1"/>
          <p:nvPr/>
        </p:nvSpPr>
        <p:spPr>
          <a:xfrm>
            <a:off x="608013" y="2952750"/>
            <a:ext cx="7804150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•Now lay a </a:t>
            </a:r>
            <a:r>
              <a:rPr lang="en-US" altLang="zh-CN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-shaped cards on the joint of the three sub-chessboard.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7286" name="TextBox 5"/>
          <p:cNvSpPr txBox="1"/>
          <p:nvPr/>
        </p:nvSpPr>
        <p:spPr>
          <a:xfrm>
            <a:off x="1111250" y="3287713"/>
            <a:ext cx="6122988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•Then we get four smaller chessboard cover problem.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7287" name="TextBox 6"/>
          <p:cNvSpPr txBox="1"/>
          <p:nvPr/>
        </p:nvSpPr>
        <p:spPr>
          <a:xfrm>
            <a:off x="608013" y="3627438"/>
            <a:ext cx="5568950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 Do recursively until we get 1</a:t>
            </a:r>
            <a:r>
              <a:rPr lang="en-US" altLang="zh-CN" sz="2200" dirty="0">
                <a:latin typeface="楷体_GB2312" pitchFamily="1" charset="-122"/>
                <a:ea typeface="宋体" panose="02010600030101010101" pitchFamily="2" charset="-122"/>
              </a:rPr>
              <a:t>×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1 chessboard</a:t>
            </a:r>
            <a:r>
              <a:rPr lang="zh-CN" altLang="en-US" sz="2200" dirty="0">
                <a:latin typeface="楷体_GB2312" pitchFamily="1" charset="-122"/>
                <a:ea typeface="楷体_GB2312" pitchFamily="1" charset="-122"/>
              </a:rPr>
              <a:t>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728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830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8307" name="TextBox 2"/>
          <p:cNvSpPr txBox="1"/>
          <p:nvPr/>
        </p:nvSpPr>
        <p:spPr>
          <a:xfrm>
            <a:off x="3081338" y="977900"/>
            <a:ext cx="4543425" cy="692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sz="4800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Chessboard Cover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8308" name="TextBox 3"/>
          <p:cNvSpPr txBox="1"/>
          <p:nvPr/>
        </p:nvSpPr>
        <p:spPr>
          <a:xfrm>
            <a:off x="608013" y="1947863"/>
            <a:ext cx="9232900" cy="974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5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•When k&gt;0</a:t>
            </a:r>
            <a:r>
              <a:rPr lang="zh-CN" altLang="en-US" sz="2200" dirty="0">
                <a:latin typeface="楷体_GB2312" pitchFamily="1" charset="-122"/>
                <a:ea typeface="楷体_GB2312" pitchFamily="1" charset="-122"/>
              </a:rPr>
              <a:t>，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partition 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2200" dirty="0">
                <a:latin typeface="楷体_GB2312" pitchFamily="1" charset="-122"/>
                <a:ea typeface="宋体" panose="02010600030101010101" pitchFamily="2" charset="-122"/>
              </a:rPr>
              <a:t>×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14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chessboard into four 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k-1</a:t>
            </a:r>
            <a:r>
              <a:rPr lang="en-US" altLang="zh-CN" sz="2200" dirty="0">
                <a:latin typeface="楷体_GB2312" pitchFamily="1" charset="-122"/>
                <a:ea typeface="宋体" panose="02010600030101010101" pitchFamily="2" charset="-122"/>
              </a:rPr>
              <a:t>×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k-1</a:t>
            </a:r>
            <a:r>
              <a:rPr lang="en-US" altLang="zh-CN" sz="14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sub-chessboard</a:t>
            </a:r>
            <a:endParaRPr lang="zh-CN" altLang="en-US" sz="2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615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	•The </a:t>
            </a:r>
            <a:r>
              <a:rPr lang="en-US" altLang="zh-CN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specific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must be in one of the four sub-chessboard, and the other three</a:t>
            </a:r>
            <a:endParaRPr lang="zh-CN" altLang="en-US" sz="2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65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	have no specific.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8309" name="TextBox 4"/>
          <p:cNvSpPr txBox="1"/>
          <p:nvPr/>
        </p:nvSpPr>
        <p:spPr>
          <a:xfrm>
            <a:off x="608013" y="2952750"/>
            <a:ext cx="7804150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•Now lay a </a:t>
            </a:r>
            <a:r>
              <a:rPr lang="en-US" altLang="zh-CN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-shaped cards on the joint of the three sub-chessboard.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8310" name="TextBox 5"/>
          <p:cNvSpPr txBox="1"/>
          <p:nvPr/>
        </p:nvSpPr>
        <p:spPr>
          <a:xfrm>
            <a:off x="1111250" y="3287713"/>
            <a:ext cx="6122988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•Then we get four smaller chessboard cover problem.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8311" name="TextBox 6"/>
          <p:cNvSpPr txBox="1"/>
          <p:nvPr/>
        </p:nvSpPr>
        <p:spPr>
          <a:xfrm>
            <a:off x="608013" y="3627438"/>
            <a:ext cx="5568950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 Do recursively until we get 1</a:t>
            </a:r>
            <a:r>
              <a:rPr lang="en-US" altLang="zh-CN" sz="2200" dirty="0">
                <a:latin typeface="楷体_GB2312" pitchFamily="1" charset="-122"/>
                <a:ea typeface="宋体" panose="02010600030101010101" pitchFamily="2" charset="-122"/>
              </a:rPr>
              <a:t>×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1 chessboard</a:t>
            </a:r>
            <a:r>
              <a:rPr lang="zh-CN" altLang="en-US" sz="2200" dirty="0">
                <a:latin typeface="楷体_GB2312" pitchFamily="1" charset="-122"/>
                <a:ea typeface="楷体_GB2312" pitchFamily="1" charset="-122"/>
              </a:rPr>
              <a:t>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8312" name="圆角矩形 7"/>
          <p:cNvSpPr/>
          <p:nvPr/>
        </p:nvSpPr>
        <p:spPr>
          <a:xfrm>
            <a:off x="1746250" y="2700338"/>
            <a:ext cx="7561263" cy="251936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cap="flat" cmpd="sng">
            <a:solidFill>
              <a:srgbClr val="4BACC6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98313" name="Object 3"/>
          <p:cNvGraphicFramePr>
            <a:graphicFrameLocks noChangeAspect="1"/>
          </p:cNvGraphicFramePr>
          <p:nvPr/>
        </p:nvGraphicFramePr>
        <p:xfrm>
          <a:off x="2538413" y="2987675"/>
          <a:ext cx="554355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" r:id="rId2" imgW="61264800" imgH="22555200" progId="">
                  <p:embed/>
                </p:oleObj>
              </mc:Choice>
              <mc:Fallback>
                <p:oleObj name="" r:id="rId2" imgW="61264800" imgH="22555200" progId="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38413" y="2987675"/>
                        <a:ext cx="5543550" cy="1943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4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22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fld id="{BB962C8B-B14F-4D97-AF65-F5344CB8AC3E}" type="datetime1">
              <a:rPr lang="zh-CN" altLang="en-US" sz="1200" dirty="0">
                <a:latin typeface="Arial" panose="020B0604020202020204" pitchFamily="34" charset="0"/>
              </a:rPr>
            </a:fld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235523" name="TextBox 2"/>
          <p:cNvSpPr txBox="1"/>
          <p:nvPr/>
        </p:nvSpPr>
        <p:spPr>
          <a:xfrm>
            <a:off x="914400" y="755650"/>
            <a:ext cx="5876925" cy="7572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ts val="6750"/>
              </a:lnSpc>
              <a:spcBef>
                <a:spcPct val="0"/>
              </a:spcBef>
              <a:buNone/>
            </a:pPr>
            <a:r>
              <a:rPr lang="en-US" altLang="zh-CN" sz="5400" dirty="0">
                <a:solidFill>
                  <a:srgbClr val="575F6D"/>
                </a:solidFill>
                <a:latin typeface="Comic Sans MS" panose="030F0702030302020204" pitchFamily="2" charset="0"/>
              </a:rPr>
              <a:t>Binary Searching</a:t>
            </a:r>
            <a:endParaRPr lang="en-US" altLang="zh-CN" sz="5400" dirty="0">
              <a:solidFill>
                <a:srgbClr val="575F6D"/>
              </a:solidFill>
              <a:latin typeface="Comic Sans MS" panose="030F0702030302020204" pitchFamily="2" charset="0"/>
            </a:endParaRPr>
          </a:p>
        </p:txBody>
      </p:sp>
      <p:sp>
        <p:nvSpPr>
          <p:cNvPr id="235524" name="TextBox 3"/>
          <p:cNvSpPr txBox="1"/>
          <p:nvPr/>
        </p:nvSpPr>
        <p:spPr>
          <a:xfrm>
            <a:off x="592522" y="1734820"/>
            <a:ext cx="9004126" cy="15890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ts val="2940"/>
              </a:lnSpc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</a:endParaRPr>
          </a:p>
          <a:p>
            <a:pPr marL="0" lvl="0" indent="0" eaLnBrk="1" hangingPunct="1">
              <a:lnSpc>
                <a:spcPts val="2940"/>
              </a:lnSpc>
              <a:spcBef>
                <a:spcPct val="0"/>
              </a:spcBef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Given n elements arranged in ascending order, find a particular 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0" lvl="0" indent="0" eaLnBrk="1" hangingPunct="1">
              <a:lnSpc>
                <a:spcPts val="2940"/>
              </a:lnSpc>
              <a:spcBef>
                <a:spcPct val="0"/>
              </a:spcBef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element K. 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100357" name="日期占位符 1"/>
          <p:cNvSpPr txBox="1">
            <a:spLocks noGrp="1" noChangeArrowheads="1"/>
          </p:cNvSpPr>
          <p:nvPr>
            <p:ph type="dt" sz="half" idx="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4988" y="3200568"/>
            <a:ext cx="9075737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Compare the middle element with the particular look up element X, if X is equal to the middle element, then the searching is successful and this algorithm is terminated;  if X is less than the middle element, continue the searching in the first half of the sequence; otherwise, continue the searching in the second half of the sequence.   </a:t>
            </a:r>
            <a:endParaRPr lang="zh-CN" altLang="en-US" sz="2400" dirty="0">
              <a:latin typeface="Arial" panose="020B060402020202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673225" y="1403350"/>
          <a:ext cx="71289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6584" name="文本框 2"/>
          <p:cNvSpPr txBox="1"/>
          <p:nvPr/>
        </p:nvSpPr>
        <p:spPr>
          <a:xfrm>
            <a:off x="1079500" y="442913"/>
            <a:ext cx="8643938" cy="1476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Searching 17 in the sequence </a:t>
            </a:r>
            <a:r>
              <a:rPr lang="en-US" altLang="zh-CN" dirty="0">
                <a:sym typeface="+mn-ea"/>
              </a:rPr>
              <a:t>[5,8,15,17,25,30,34,39,45,52,60] . Here, variables “low” and “high” stands for the searching scope, “mid” stands for the middle of the searching scope.  In fact, mid=(low+high)/2)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1960563" y="21447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5202238" y="21447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8443913" y="21447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625600" y="2332038"/>
            <a:ext cx="65722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low=0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74025" y="2332038"/>
            <a:ext cx="827088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high=10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73625" y="2322513"/>
            <a:ext cx="67627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mid=5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673225" y="1403350"/>
          <a:ext cx="71289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直接箭头连接符 4"/>
          <p:cNvCxnSpPr/>
          <p:nvPr/>
        </p:nvCxnSpPr>
        <p:spPr>
          <a:xfrm flipV="1">
            <a:off x="1960563" y="21447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5202238" y="21447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8443913" y="21447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625600" y="2332038"/>
            <a:ext cx="65722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low=0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74025" y="2332038"/>
            <a:ext cx="827088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high=10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73625" y="2322513"/>
            <a:ext cx="67627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mid=5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673225" y="3152775"/>
          <a:ext cx="71289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直接箭头连接符 14"/>
          <p:cNvCxnSpPr/>
          <p:nvPr/>
        </p:nvCxnSpPr>
        <p:spPr>
          <a:xfrm flipV="1">
            <a:off x="1960563" y="3894138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270250" y="39227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4614863" y="3894138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624013" y="4081463"/>
            <a:ext cx="658812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low=0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44975" y="4081463"/>
            <a:ext cx="72707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high=4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40050" y="4100513"/>
            <a:ext cx="677863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mid=2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1677988" y="4984750"/>
          <a:ext cx="71289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  <a:gridCol w="64808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2" name="直接箭头连接符 21"/>
          <p:cNvCxnSpPr/>
          <p:nvPr/>
        </p:nvCxnSpPr>
        <p:spPr>
          <a:xfrm flipV="1">
            <a:off x="3959225" y="57261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3275013" y="5726113"/>
            <a:ext cx="558800" cy="2936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4621213" y="57261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624263" y="5913438"/>
            <a:ext cx="65722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low=3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51325" y="5913438"/>
            <a:ext cx="72707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high=4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946400" y="5930900"/>
            <a:ext cx="67246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mid=3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74667" y="6445250"/>
            <a:ext cx="41071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Successfully complete the searching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，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terminate the searching algorithm.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8" grpId="0"/>
      <p:bldP spid="19" grpId="0"/>
      <p:bldP spid="20" grpId="0"/>
      <p:bldP spid="25" grpId="0"/>
      <p:bldP spid="26" grpId="0"/>
      <p:bldP spid="27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150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8" name="TextBox 3"/>
          <p:cNvSpPr txBox="1"/>
          <p:nvPr/>
        </p:nvSpPr>
        <p:spPr>
          <a:xfrm>
            <a:off x="2139950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9" name="TextBox 4"/>
          <p:cNvSpPr txBox="1"/>
          <p:nvPr/>
        </p:nvSpPr>
        <p:spPr>
          <a:xfrm>
            <a:off x="3162300" y="2312988"/>
            <a:ext cx="201613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10" name="TextBox 5"/>
          <p:cNvSpPr txBox="1"/>
          <p:nvPr/>
        </p:nvSpPr>
        <p:spPr>
          <a:xfrm>
            <a:off x="4108450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11" name="TextBox 6"/>
          <p:cNvSpPr txBox="1"/>
          <p:nvPr/>
        </p:nvSpPr>
        <p:spPr>
          <a:xfrm>
            <a:off x="5051425" y="2312988"/>
            <a:ext cx="201613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12" name="TextBox 7"/>
          <p:cNvSpPr txBox="1"/>
          <p:nvPr/>
        </p:nvSpPr>
        <p:spPr>
          <a:xfrm>
            <a:off x="6075363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13" name="TextBox 8"/>
          <p:cNvSpPr txBox="1"/>
          <p:nvPr/>
        </p:nvSpPr>
        <p:spPr>
          <a:xfrm>
            <a:off x="7019925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14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13839</Words>
  <Application>WPS 演示</Application>
  <PresentationFormat>自定义</PresentationFormat>
  <Paragraphs>2613</Paragraphs>
  <Slides>87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87</vt:i4>
      </vt:variant>
    </vt:vector>
  </HeadingPairs>
  <TitlesOfParts>
    <vt:vector size="115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Symbol</vt:lpstr>
      <vt:lpstr>Comic Sans MS</vt:lpstr>
      <vt:lpstr>MS PGothic</vt:lpstr>
      <vt:lpstr>楷体_GB2312</vt:lpstr>
      <vt:lpstr>新宋体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12_Office 主题​​</vt:lpstr>
      <vt:lpstr>PBrush</vt:lpstr>
      <vt:lpstr>PBrush</vt:lpstr>
      <vt:lpstr>PBrush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hitsz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姚旭</dc:creator>
  <cp:lastModifiedBy>大宇哥</cp:lastModifiedBy>
  <cp:revision>91</cp:revision>
  <dcterms:created xsi:type="dcterms:W3CDTF">2010-08-31T01:08:00Z</dcterms:created>
  <dcterms:modified xsi:type="dcterms:W3CDTF">2020-09-12T09:07:08Z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